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Libre Baskerville Bold" panose="020B0604020202020204" charset="0"/>
      <p:regular r:id="rId18"/>
    </p:embeddedFont>
    <p:embeddedFont>
      <p:font typeface="Glacial Indifference Bold" panose="020B0604020202020204" charset="0"/>
      <p:regular r:id="rId19"/>
    </p:embeddedFont>
    <p:embeddedFont>
      <p:font typeface="Libre Baskerville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lacial Indifference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32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04850"/>
            <a:ext cx="18288000" cy="1756520"/>
            <a:chOff x="0" y="0"/>
            <a:chExt cx="4816593" cy="4626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62622"/>
            </a:xfrm>
            <a:custGeom>
              <a:avLst/>
              <a:gdLst/>
              <a:ahLst/>
              <a:cxnLst/>
              <a:rect l="l" t="t" r="r" b="b"/>
              <a:pathLst>
                <a:path w="4816592" h="462622">
                  <a:moveTo>
                    <a:pt x="0" y="0"/>
                  </a:moveTo>
                  <a:lnTo>
                    <a:pt x="4816592" y="0"/>
                  </a:lnTo>
                  <a:lnTo>
                    <a:pt x="4816592" y="462622"/>
                  </a:lnTo>
                  <a:lnTo>
                    <a:pt x="0" y="46262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00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23340"/>
            <a:ext cx="18288000" cy="1756520"/>
            <a:chOff x="0" y="0"/>
            <a:chExt cx="4816593" cy="462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62622"/>
            </a:xfrm>
            <a:custGeom>
              <a:avLst/>
              <a:gdLst/>
              <a:ahLst/>
              <a:cxnLst/>
              <a:rect l="l" t="t" r="r" b="b"/>
              <a:pathLst>
                <a:path w="4816592" h="462622">
                  <a:moveTo>
                    <a:pt x="0" y="0"/>
                  </a:moveTo>
                  <a:lnTo>
                    <a:pt x="4816592" y="0"/>
                  </a:lnTo>
                  <a:lnTo>
                    <a:pt x="4816592" y="462622"/>
                  </a:lnTo>
                  <a:lnTo>
                    <a:pt x="0" y="46262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500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155974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1537170"/>
            <a:ext cx="18288000" cy="276421"/>
            <a:chOff x="0" y="0"/>
            <a:chExt cx="4816593" cy="728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1918366"/>
            <a:ext cx="18288000" cy="276421"/>
            <a:chOff x="0" y="0"/>
            <a:chExt cx="4816593" cy="72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841007"/>
            <a:ext cx="18288000" cy="276421"/>
            <a:chOff x="0" y="0"/>
            <a:chExt cx="4816593" cy="7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8459811"/>
            <a:ext cx="18288000" cy="276421"/>
            <a:chOff x="0" y="0"/>
            <a:chExt cx="4816593" cy="728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8078615"/>
            <a:ext cx="18288000" cy="276421"/>
            <a:chOff x="0" y="0"/>
            <a:chExt cx="4816593" cy="7280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24826" y="2567504"/>
            <a:ext cx="6080276" cy="1649075"/>
            <a:chOff x="0" y="0"/>
            <a:chExt cx="1601390" cy="4343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01390" cy="434324"/>
            </a:xfrm>
            <a:custGeom>
              <a:avLst/>
              <a:gdLst/>
              <a:ahLst/>
              <a:cxnLst/>
              <a:rect l="l" t="t" r="r" b="b"/>
              <a:pathLst>
                <a:path w="1601390" h="434324">
                  <a:moveTo>
                    <a:pt x="64938" y="0"/>
                  </a:moveTo>
                  <a:lnTo>
                    <a:pt x="1536452" y="0"/>
                  </a:lnTo>
                  <a:cubicBezTo>
                    <a:pt x="1553675" y="0"/>
                    <a:pt x="1570192" y="6842"/>
                    <a:pt x="1582370" y="19020"/>
                  </a:cubicBezTo>
                  <a:cubicBezTo>
                    <a:pt x="1594548" y="31198"/>
                    <a:pt x="1601390" y="47715"/>
                    <a:pt x="1601390" y="64938"/>
                  </a:cubicBezTo>
                  <a:lnTo>
                    <a:pt x="1601390" y="369387"/>
                  </a:lnTo>
                  <a:cubicBezTo>
                    <a:pt x="1601390" y="405251"/>
                    <a:pt x="1572316" y="434324"/>
                    <a:pt x="1536452" y="434324"/>
                  </a:cubicBezTo>
                  <a:lnTo>
                    <a:pt x="64938" y="434324"/>
                  </a:lnTo>
                  <a:cubicBezTo>
                    <a:pt x="29074" y="434324"/>
                    <a:pt x="0" y="405251"/>
                    <a:pt x="0" y="369387"/>
                  </a:cubicBezTo>
                  <a:lnTo>
                    <a:pt x="0" y="64938"/>
                  </a:lnTo>
                  <a:cubicBezTo>
                    <a:pt x="0" y="29074"/>
                    <a:pt x="29074" y="0"/>
                    <a:pt x="64938" y="0"/>
                  </a:cubicBez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601390" cy="472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3473" y="6263839"/>
            <a:ext cx="6074024" cy="1544328"/>
            <a:chOff x="0" y="0"/>
            <a:chExt cx="1599743" cy="40673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99743" cy="406737"/>
            </a:xfrm>
            <a:custGeom>
              <a:avLst/>
              <a:gdLst/>
              <a:ahLst/>
              <a:cxnLst/>
              <a:rect l="l" t="t" r="r" b="b"/>
              <a:pathLst>
                <a:path w="1599743" h="406737">
                  <a:moveTo>
                    <a:pt x="65004" y="0"/>
                  </a:moveTo>
                  <a:lnTo>
                    <a:pt x="1534738" y="0"/>
                  </a:lnTo>
                  <a:cubicBezTo>
                    <a:pt x="1551979" y="0"/>
                    <a:pt x="1568513" y="6849"/>
                    <a:pt x="1580704" y="19039"/>
                  </a:cubicBezTo>
                  <a:cubicBezTo>
                    <a:pt x="1592894" y="31230"/>
                    <a:pt x="1599743" y="47764"/>
                    <a:pt x="1599743" y="65004"/>
                  </a:cubicBezTo>
                  <a:lnTo>
                    <a:pt x="1599743" y="341732"/>
                  </a:lnTo>
                  <a:cubicBezTo>
                    <a:pt x="1599743" y="358972"/>
                    <a:pt x="1592894" y="375507"/>
                    <a:pt x="1580704" y="387697"/>
                  </a:cubicBezTo>
                  <a:cubicBezTo>
                    <a:pt x="1568513" y="399888"/>
                    <a:pt x="1551979" y="406737"/>
                    <a:pt x="1534738" y="406737"/>
                  </a:cubicBezTo>
                  <a:lnTo>
                    <a:pt x="65004" y="406737"/>
                  </a:lnTo>
                  <a:cubicBezTo>
                    <a:pt x="47764" y="406737"/>
                    <a:pt x="31230" y="399888"/>
                    <a:pt x="19039" y="387697"/>
                  </a:cubicBezTo>
                  <a:cubicBezTo>
                    <a:pt x="6849" y="375507"/>
                    <a:pt x="0" y="358972"/>
                    <a:pt x="0" y="341732"/>
                  </a:cubicBezTo>
                  <a:lnTo>
                    <a:pt x="0" y="65004"/>
                  </a:lnTo>
                  <a:cubicBezTo>
                    <a:pt x="0" y="47764"/>
                    <a:pt x="6849" y="31230"/>
                    <a:pt x="19039" y="19039"/>
                  </a:cubicBezTo>
                  <a:cubicBezTo>
                    <a:pt x="31230" y="6849"/>
                    <a:pt x="47764" y="0"/>
                    <a:pt x="65004" y="0"/>
                  </a:cubicBez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599743" cy="444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265713" y="4071804"/>
            <a:ext cx="11756574" cy="2292621"/>
            <a:chOff x="0" y="0"/>
            <a:chExt cx="3096382" cy="60381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96382" cy="603818"/>
            </a:xfrm>
            <a:custGeom>
              <a:avLst/>
              <a:gdLst/>
              <a:ahLst/>
              <a:cxnLst/>
              <a:rect l="l" t="t" r="r" b="b"/>
              <a:pathLst>
                <a:path w="3096382" h="603818">
                  <a:moveTo>
                    <a:pt x="33584" y="0"/>
                  </a:moveTo>
                  <a:lnTo>
                    <a:pt x="3062797" y="0"/>
                  </a:lnTo>
                  <a:cubicBezTo>
                    <a:pt x="3071704" y="0"/>
                    <a:pt x="3080247" y="3538"/>
                    <a:pt x="3086545" y="9837"/>
                  </a:cubicBezTo>
                  <a:cubicBezTo>
                    <a:pt x="3092843" y="16135"/>
                    <a:pt x="3096382" y="24677"/>
                    <a:pt x="3096382" y="33584"/>
                  </a:cubicBezTo>
                  <a:lnTo>
                    <a:pt x="3096382" y="570233"/>
                  </a:lnTo>
                  <a:cubicBezTo>
                    <a:pt x="3096382" y="579141"/>
                    <a:pt x="3092843" y="587683"/>
                    <a:pt x="3086545" y="593981"/>
                  </a:cubicBezTo>
                  <a:cubicBezTo>
                    <a:pt x="3080247" y="600279"/>
                    <a:pt x="3071704" y="603818"/>
                    <a:pt x="3062797" y="603818"/>
                  </a:cubicBezTo>
                  <a:lnTo>
                    <a:pt x="33584" y="603818"/>
                  </a:lnTo>
                  <a:cubicBezTo>
                    <a:pt x="24677" y="603818"/>
                    <a:pt x="16135" y="600279"/>
                    <a:pt x="9837" y="593981"/>
                  </a:cubicBezTo>
                  <a:cubicBezTo>
                    <a:pt x="3538" y="587683"/>
                    <a:pt x="0" y="579141"/>
                    <a:pt x="0" y="570233"/>
                  </a:cubicBezTo>
                  <a:lnTo>
                    <a:pt x="0" y="33584"/>
                  </a:lnTo>
                  <a:cubicBezTo>
                    <a:pt x="0" y="24677"/>
                    <a:pt x="3538" y="16135"/>
                    <a:pt x="9837" y="9837"/>
                  </a:cubicBezTo>
                  <a:cubicBezTo>
                    <a:pt x="16135" y="3538"/>
                    <a:pt x="24677" y="0"/>
                    <a:pt x="33584" y="0"/>
                  </a:cubicBez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3096382" cy="64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323322" y="4088119"/>
            <a:ext cx="11670390" cy="183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10699">
                <a:solidFill>
                  <a:srgbClr val="F6F6E9"/>
                </a:solidFill>
                <a:latin typeface="Glacial Indifference"/>
              </a:rPr>
              <a:t>ERGENLİK DÖNEMİ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51316" y="7866435"/>
            <a:ext cx="1582419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Glacial Indifference"/>
              </a:rPr>
              <a:t>İÇDAŞ BİGA MESLEKİ VE TEKNİK ANADOLU LİSESİ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913963" y="2666673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887876" y="2532289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020" y="2666673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9096" y="587716"/>
            <a:ext cx="6020755" cy="4165568"/>
            <a:chOff x="0" y="0"/>
            <a:chExt cx="1585713" cy="10971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5713" cy="1097104"/>
            </a:xfrm>
            <a:custGeom>
              <a:avLst/>
              <a:gdLst/>
              <a:ahLst/>
              <a:cxnLst/>
              <a:rect l="l" t="t" r="r" b="b"/>
              <a:pathLst>
                <a:path w="1585713" h="1097104">
                  <a:moveTo>
                    <a:pt x="65579" y="0"/>
                  </a:moveTo>
                  <a:lnTo>
                    <a:pt x="1520134" y="0"/>
                  </a:lnTo>
                  <a:cubicBezTo>
                    <a:pt x="1537526" y="0"/>
                    <a:pt x="1554207" y="6909"/>
                    <a:pt x="1566505" y="19208"/>
                  </a:cubicBezTo>
                  <a:cubicBezTo>
                    <a:pt x="1578804" y="31506"/>
                    <a:pt x="1585713" y="48187"/>
                    <a:pt x="1585713" y="65579"/>
                  </a:cubicBezTo>
                  <a:lnTo>
                    <a:pt x="1585713" y="1031525"/>
                  </a:lnTo>
                  <a:cubicBezTo>
                    <a:pt x="1585713" y="1067743"/>
                    <a:pt x="1556352" y="1097104"/>
                    <a:pt x="1520134" y="1097104"/>
                  </a:cubicBezTo>
                  <a:lnTo>
                    <a:pt x="65579" y="1097104"/>
                  </a:lnTo>
                  <a:cubicBezTo>
                    <a:pt x="48187" y="1097104"/>
                    <a:pt x="31506" y="1090195"/>
                    <a:pt x="19208" y="1077897"/>
                  </a:cubicBezTo>
                  <a:cubicBezTo>
                    <a:pt x="6909" y="1065598"/>
                    <a:pt x="0" y="1048918"/>
                    <a:pt x="0" y="1031525"/>
                  </a:cubicBezTo>
                  <a:lnTo>
                    <a:pt x="0" y="65579"/>
                  </a:lnTo>
                  <a:cubicBezTo>
                    <a:pt x="0" y="29361"/>
                    <a:pt x="29361" y="0"/>
                    <a:pt x="65579" y="0"/>
                  </a:cubicBezTo>
                  <a:close/>
                </a:path>
              </a:pathLst>
            </a:custGeom>
            <a:solidFill>
              <a:srgbClr val="F5D6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85713" cy="1135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23230" y="-19050"/>
            <a:ext cx="8864770" cy="1009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3"/>
              </a:lnSpc>
            </a:pPr>
            <a:endParaRPr/>
          </a:p>
          <a:p>
            <a:pPr marL="774347" lvl="1" indent="-387174" algn="l">
              <a:lnSpc>
                <a:spcPts val="4483"/>
              </a:lnSpc>
              <a:buFont typeface="Arial"/>
              <a:buChar char="•"/>
            </a:pPr>
            <a:r>
              <a:rPr lang="en-US" sz="3586">
                <a:solidFill>
                  <a:srgbClr val="000000"/>
                </a:solidFill>
                <a:latin typeface="Libre Baskerville"/>
              </a:rPr>
              <a:t>Bireyin sesinde kalınlaşma görülür, kişi ses tonunu ayarlamakta güçlük çeker.</a:t>
            </a:r>
          </a:p>
          <a:p>
            <a:pPr algn="l">
              <a:lnSpc>
                <a:spcPts val="4483"/>
              </a:lnSpc>
            </a:pPr>
            <a:endParaRPr lang="en-US" sz="3586">
              <a:solidFill>
                <a:srgbClr val="000000"/>
              </a:solidFill>
              <a:latin typeface="Libre Baskerville"/>
            </a:endParaRPr>
          </a:p>
          <a:p>
            <a:pPr marL="774347" lvl="1" indent="-387174" algn="l">
              <a:lnSpc>
                <a:spcPts val="4483"/>
              </a:lnSpc>
              <a:buFont typeface="Arial"/>
              <a:buChar char="•"/>
            </a:pPr>
            <a:r>
              <a:rPr lang="en-US" sz="3586">
                <a:solidFill>
                  <a:srgbClr val="000000"/>
                </a:solidFill>
                <a:latin typeface="Libre Baskerville"/>
              </a:rPr>
              <a:t>Büyüme ağrıları denen bedensel gelişme bağlı ağrılar görülebilir.</a:t>
            </a:r>
          </a:p>
          <a:p>
            <a:pPr algn="l">
              <a:lnSpc>
                <a:spcPts val="4483"/>
              </a:lnSpc>
            </a:pPr>
            <a:endParaRPr lang="en-US" sz="3586">
              <a:solidFill>
                <a:srgbClr val="000000"/>
              </a:solidFill>
              <a:latin typeface="Libre Baskerville"/>
            </a:endParaRPr>
          </a:p>
          <a:p>
            <a:pPr marL="774347" lvl="1" indent="-387174" algn="l">
              <a:lnSpc>
                <a:spcPts val="4483"/>
              </a:lnSpc>
              <a:buFont typeface="Arial"/>
              <a:buChar char="•"/>
            </a:pPr>
            <a:r>
              <a:rPr lang="en-US" sz="3586">
                <a:solidFill>
                  <a:srgbClr val="000000"/>
                </a:solidFill>
                <a:latin typeface="Libre Baskerville"/>
              </a:rPr>
              <a:t>Ellerdeki ve ayaklardaki hızlı büyümeye ayak uyduramayan bireyde sakarlık görülebilir.</a:t>
            </a:r>
          </a:p>
          <a:p>
            <a:pPr algn="l">
              <a:lnSpc>
                <a:spcPts val="4483"/>
              </a:lnSpc>
            </a:pPr>
            <a:endParaRPr lang="en-US" sz="3586">
              <a:solidFill>
                <a:srgbClr val="000000"/>
              </a:solidFill>
              <a:latin typeface="Libre Baskerville"/>
            </a:endParaRPr>
          </a:p>
          <a:p>
            <a:pPr marL="774347" lvl="1" indent="-387174" algn="l">
              <a:lnSpc>
                <a:spcPts val="4483"/>
              </a:lnSpc>
              <a:buFont typeface="Arial"/>
              <a:buChar char="•"/>
            </a:pPr>
            <a:r>
              <a:rPr lang="en-US" sz="3586">
                <a:solidFill>
                  <a:srgbClr val="000000"/>
                </a:solidFill>
                <a:latin typeface="Libre Baskerville"/>
              </a:rPr>
              <a:t>Erkek çocuklarda bıyık ve sakalların çıkması yüzdeki en belirgin değişikliktir.</a:t>
            </a:r>
          </a:p>
          <a:p>
            <a:pPr algn="l">
              <a:lnSpc>
                <a:spcPts val="4483"/>
              </a:lnSpc>
            </a:pPr>
            <a:endParaRPr lang="en-US" sz="3586">
              <a:solidFill>
                <a:srgbClr val="000000"/>
              </a:solidFill>
              <a:latin typeface="Libre Baskerville"/>
            </a:endParaRPr>
          </a:p>
          <a:p>
            <a:pPr marL="774347" lvl="1" indent="-387174" algn="l">
              <a:lnSpc>
                <a:spcPts val="4483"/>
              </a:lnSpc>
              <a:buFont typeface="Arial"/>
              <a:buChar char="•"/>
            </a:pPr>
            <a:r>
              <a:rPr lang="en-US" sz="3586">
                <a:solidFill>
                  <a:srgbClr val="000000"/>
                </a:solidFill>
                <a:latin typeface="Libre Baskerville"/>
              </a:rPr>
              <a:t>Erkeklerde kaslanma, kızlarda yağlanma artar.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84664" y="735697"/>
            <a:ext cx="3869620" cy="386960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242" r="-3085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509096" y="5366703"/>
            <a:ext cx="6020755" cy="4165568"/>
            <a:chOff x="0" y="0"/>
            <a:chExt cx="1585713" cy="1097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85713" cy="1097104"/>
            </a:xfrm>
            <a:custGeom>
              <a:avLst/>
              <a:gdLst/>
              <a:ahLst/>
              <a:cxnLst/>
              <a:rect l="l" t="t" r="r" b="b"/>
              <a:pathLst>
                <a:path w="1585713" h="1097104">
                  <a:moveTo>
                    <a:pt x="65579" y="0"/>
                  </a:moveTo>
                  <a:lnTo>
                    <a:pt x="1520134" y="0"/>
                  </a:lnTo>
                  <a:cubicBezTo>
                    <a:pt x="1537526" y="0"/>
                    <a:pt x="1554207" y="6909"/>
                    <a:pt x="1566505" y="19208"/>
                  </a:cubicBezTo>
                  <a:cubicBezTo>
                    <a:pt x="1578804" y="31506"/>
                    <a:pt x="1585713" y="48187"/>
                    <a:pt x="1585713" y="65579"/>
                  </a:cubicBezTo>
                  <a:lnTo>
                    <a:pt x="1585713" y="1031525"/>
                  </a:lnTo>
                  <a:cubicBezTo>
                    <a:pt x="1585713" y="1067743"/>
                    <a:pt x="1556352" y="1097104"/>
                    <a:pt x="1520134" y="1097104"/>
                  </a:cubicBezTo>
                  <a:lnTo>
                    <a:pt x="65579" y="1097104"/>
                  </a:lnTo>
                  <a:cubicBezTo>
                    <a:pt x="48187" y="1097104"/>
                    <a:pt x="31506" y="1090195"/>
                    <a:pt x="19208" y="1077897"/>
                  </a:cubicBezTo>
                  <a:cubicBezTo>
                    <a:pt x="6909" y="1065598"/>
                    <a:pt x="0" y="1048918"/>
                    <a:pt x="0" y="1031525"/>
                  </a:cubicBezTo>
                  <a:lnTo>
                    <a:pt x="0" y="65579"/>
                  </a:lnTo>
                  <a:cubicBezTo>
                    <a:pt x="0" y="29361"/>
                    <a:pt x="29361" y="0"/>
                    <a:pt x="65579" y="0"/>
                  </a:cubicBezTo>
                  <a:close/>
                </a:path>
              </a:pathLst>
            </a:custGeom>
            <a:solidFill>
              <a:srgbClr val="F5D6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85713" cy="1135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56109" y="5586130"/>
            <a:ext cx="3726729" cy="3726714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934" t="-19547" r="-4949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47721" y="2643968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2119442" y="2827749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312B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2888341" y="2827749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7217" y="2155664"/>
            <a:ext cx="3370415" cy="3021416"/>
            <a:chOff x="0" y="0"/>
            <a:chExt cx="887681" cy="7957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681" cy="795764"/>
            </a:xfrm>
            <a:custGeom>
              <a:avLst/>
              <a:gdLst/>
              <a:ahLst/>
              <a:cxnLst/>
              <a:rect l="l" t="t" r="r" b="b"/>
              <a:pathLst>
                <a:path w="887681" h="795764">
                  <a:moveTo>
                    <a:pt x="684481" y="0"/>
                  </a:moveTo>
                  <a:lnTo>
                    <a:pt x="203200" y="0"/>
                  </a:lnTo>
                  <a:lnTo>
                    <a:pt x="0" y="397882"/>
                  </a:lnTo>
                  <a:lnTo>
                    <a:pt x="203200" y="795764"/>
                  </a:lnTo>
                  <a:lnTo>
                    <a:pt x="684481" y="795764"/>
                  </a:lnTo>
                  <a:lnTo>
                    <a:pt x="887681" y="397882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52400" y="-47625"/>
              <a:ext cx="582881" cy="84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358" spc="23">
                  <a:solidFill>
                    <a:srgbClr val="FFFFFF"/>
                  </a:solidFill>
                  <a:latin typeface="Libre Baskerville Bold"/>
                </a:rPr>
                <a:t>Soyut ve mantıksal düşünme seviyesine gelinir.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84248" y="3649582"/>
            <a:ext cx="3370415" cy="3021416"/>
            <a:chOff x="0" y="0"/>
            <a:chExt cx="887681" cy="7957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87681" cy="795764"/>
            </a:xfrm>
            <a:custGeom>
              <a:avLst/>
              <a:gdLst/>
              <a:ahLst/>
              <a:cxnLst/>
              <a:rect l="l" t="t" r="r" b="b"/>
              <a:pathLst>
                <a:path w="887681" h="795764">
                  <a:moveTo>
                    <a:pt x="684481" y="0"/>
                  </a:moveTo>
                  <a:lnTo>
                    <a:pt x="203200" y="0"/>
                  </a:lnTo>
                  <a:lnTo>
                    <a:pt x="0" y="397882"/>
                  </a:lnTo>
                  <a:lnTo>
                    <a:pt x="203200" y="795764"/>
                  </a:lnTo>
                  <a:lnTo>
                    <a:pt x="684481" y="795764"/>
                  </a:lnTo>
                  <a:lnTo>
                    <a:pt x="887681" y="397882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52400" y="-47625"/>
              <a:ext cx="582881" cy="84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Kişi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kendisini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çok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eleştirdiği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için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herkesin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onu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çok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eleştirdiğini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düşünür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19476" y="2155664"/>
            <a:ext cx="3370415" cy="2987836"/>
            <a:chOff x="0" y="0"/>
            <a:chExt cx="887681" cy="7869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87681" cy="786920"/>
            </a:xfrm>
            <a:custGeom>
              <a:avLst/>
              <a:gdLst/>
              <a:ahLst/>
              <a:cxnLst/>
              <a:rect l="l" t="t" r="r" b="b"/>
              <a:pathLst>
                <a:path w="887681" h="786920">
                  <a:moveTo>
                    <a:pt x="684481" y="0"/>
                  </a:moveTo>
                  <a:lnTo>
                    <a:pt x="203200" y="0"/>
                  </a:lnTo>
                  <a:lnTo>
                    <a:pt x="0" y="393460"/>
                  </a:lnTo>
                  <a:lnTo>
                    <a:pt x="203200" y="786920"/>
                  </a:lnTo>
                  <a:lnTo>
                    <a:pt x="684481" y="786920"/>
                  </a:lnTo>
                  <a:lnTo>
                    <a:pt x="887681" y="393460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52400" y="-47625"/>
              <a:ext cx="582881" cy="8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Kendi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düşüncesinin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en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doğru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olduğuna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 </a:t>
              </a:r>
              <a:r>
                <a:rPr lang="en-US" sz="2000" spc="23" dirty="0" err="1">
                  <a:solidFill>
                    <a:srgbClr val="FFFFFF"/>
                  </a:solidFill>
                  <a:latin typeface="Libre Baskerville Bold"/>
                </a:rPr>
                <a:t>inanır</a:t>
              </a:r>
              <a:r>
                <a:rPr lang="en-US" sz="2000" spc="23" dirty="0">
                  <a:solidFill>
                    <a:srgbClr val="FFFFFF"/>
                  </a:solidFill>
                  <a:latin typeface="Libre Baskerville Bold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84248" y="7056518"/>
            <a:ext cx="3370415" cy="2987836"/>
            <a:chOff x="0" y="0"/>
            <a:chExt cx="887681" cy="7869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87681" cy="786920"/>
            </a:xfrm>
            <a:custGeom>
              <a:avLst/>
              <a:gdLst/>
              <a:ahLst/>
              <a:cxnLst/>
              <a:rect l="l" t="t" r="r" b="b"/>
              <a:pathLst>
                <a:path w="887681" h="786920">
                  <a:moveTo>
                    <a:pt x="684481" y="0"/>
                  </a:moveTo>
                  <a:lnTo>
                    <a:pt x="203200" y="0"/>
                  </a:lnTo>
                  <a:lnTo>
                    <a:pt x="0" y="393460"/>
                  </a:lnTo>
                  <a:lnTo>
                    <a:pt x="203200" y="786920"/>
                  </a:lnTo>
                  <a:lnTo>
                    <a:pt x="684481" y="786920"/>
                  </a:lnTo>
                  <a:lnTo>
                    <a:pt x="887681" y="393460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52400" y="-47625"/>
              <a:ext cx="582881" cy="8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358" spc="23">
                  <a:solidFill>
                    <a:srgbClr val="FFFFFF"/>
                  </a:solidFill>
                  <a:latin typeface="Libre Baskerville Bold"/>
                </a:rPr>
                <a:t>Kontrolü elinde tutmak ister.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67217" y="5740578"/>
            <a:ext cx="3370415" cy="2987836"/>
            <a:chOff x="0" y="0"/>
            <a:chExt cx="887681" cy="7869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7681" cy="786920"/>
            </a:xfrm>
            <a:custGeom>
              <a:avLst/>
              <a:gdLst/>
              <a:ahLst/>
              <a:cxnLst/>
              <a:rect l="l" t="t" r="r" b="b"/>
              <a:pathLst>
                <a:path w="887681" h="786920">
                  <a:moveTo>
                    <a:pt x="684481" y="0"/>
                  </a:moveTo>
                  <a:lnTo>
                    <a:pt x="203200" y="0"/>
                  </a:lnTo>
                  <a:lnTo>
                    <a:pt x="0" y="393460"/>
                  </a:lnTo>
                  <a:lnTo>
                    <a:pt x="203200" y="786920"/>
                  </a:lnTo>
                  <a:lnTo>
                    <a:pt x="684481" y="786920"/>
                  </a:lnTo>
                  <a:lnTo>
                    <a:pt x="887681" y="393460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52400" y="-47625"/>
              <a:ext cx="582881" cy="8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358" spc="23">
                  <a:solidFill>
                    <a:srgbClr val="FFFFFF"/>
                  </a:solidFill>
                  <a:latin typeface="Libre Baskerville Bold"/>
                </a:rPr>
                <a:t>Mizah ve espri anlayışı gelişir.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19476" y="5562600"/>
            <a:ext cx="3370415" cy="2987836"/>
            <a:chOff x="0" y="0"/>
            <a:chExt cx="887681" cy="7869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87681" cy="786920"/>
            </a:xfrm>
            <a:custGeom>
              <a:avLst/>
              <a:gdLst/>
              <a:ahLst/>
              <a:cxnLst/>
              <a:rect l="l" t="t" r="r" b="b"/>
              <a:pathLst>
                <a:path w="887681" h="786920">
                  <a:moveTo>
                    <a:pt x="684481" y="0"/>
                  </a:moveTo>
                  <a:lnTo>
                    <a:pt x="203200" y="0"/>
                  </a:lnTo>
                  <a:lnTo>
                    <a:pt x="0" y="393460"/>
                  </a:lnTo>
                  <a:lnTo>
                    <a:pt x="203200" y="786920"/>
                  </a:lnTo>
                  <a:lnTo>
                    <a:pt x="684481" y="786920"/>
                  </a:lnTo>
                  <a:lnTo>
                    <a:pt x="887681" y="393460"/>
                  </a:lnTo>
                  <a:lnTo>
                    <a:pt x="684481" y="0"/>
                  </a:lnTo>
                  <a:close/>
                </a:path>
              </a:pathLst>
            </a:custGeom>
            <a:solidFill>
              <a:srgbClr val="875A5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52400" y="-47625"/>
              <a:ext cx="582881" cy="834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r>
                <a:rPr lang="en-US" sz="2358" spc="23">
                  <a:solidFill>
                    <a:srgbClr val="FFFFFF"/>
                  </a:solidFill>
                  <a:latin typeface="Libre Baskerville Bold"/>
                </a:rPr>
                <a:t>Varsayımsal düşünme aşamasına gelir.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4378357" y="790540"/>
            <a:ext cx="3722207" cy="4772060"/>
          </a:xfrm>
          <a:custGeom>
            <a:avLst/>
            <a:gdLst/>
            <a:ahLst/>
            <a:cxnLst/>
            <a:rect l="l" t="t" r="r" b="b"/>
            <a:pathLst>
              <a:path w="3722207" h="4772060">
                <a:moveTo>
                  <a:pt x="0" y="0"/>
                </a:moveTo>
                <a:lnTo>
                  <a:pt x="3722207" y="0"/>
                </a:lnTo>
                <a:lnTo>
                  <a:pt x="3722207" y="4772060"/>
                </a:lnTo>
                <a:lnTo>
                  <a:pt x="0" y="4772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437252" y="5989835"/>
            <a:ext cx="5663312" cy="3470066"/>
          </a:xfrm>
          <a:custGeom>
            <a:avLst/>
            <a:gdLst/>
            <a:ahLst/>
            <a:cxnLst/>
            <a:rect l="l" t="t" r="r" b="b"/>
            <a:pathLst>
              <a:path w="5663312" h="3470066">
                <a:moveTo>
                  <a:pt x="0" y="0"/>
                </a:moveTo>
                <a:lnTo>
                  <a:pt x="5663312" y="0"/>
                </a:lnTo>
                <a:lnTo>
                  <a:pt x="5663312" y="3470066"/>
                </a:lnTo>
                <a:lnTo>
                  <a:pt x="0" y="3470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11996" y="922527"/>
            <a:ext cx="7114919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Libre Baskerville"/>
              </a:rPr>
              <a:t>BİLİŞSEL GELİŞİM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685608">
            <a:off x="-1741539" y="3595057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6685608">
            <a:off x="-1386689" y="3455801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312B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6685608">
            <a:off x="-1031839" y="3316546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183171" y="6994142"/>
            <a:ext cx="1632866" cy="4952849"/>
            <a:chOff x="0" y="0"/>
            <a:chExt cx="430055" cy="13044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0055" cy="1304454"/>
            </a:xfrm>
            <a:custGeom>
              <a:avLst/>
              <a:gdLst/>
              <a:ahLst/>
              <a:cxnLst/>
              <a:rect l="l" t="t" r="r" b="b"/>
              <a:pathLst>
                <a:path w="430055" h="1304454">
                  <a:moveTo>
                    <a:pt x="215028" y="0"/>
                  </a:moveTo>
                  <a:lnTo>
                    <a:pt x="215028" y="0"/>
                  </a:lnTo>
                  <a:cubicBezTo>
                    <a:pt x="333784" y="0"/>
                    <a:pt x="430055" y="96271"/>
                    <a:pt x="430055" y="215028"/>
                  </a:cubicBezTo>
                  <a:lnTo>
                    <a:pt x="430055" y="1089426"/>
                  </a:lnTo>
                  <a:cubicBezTo>
                    <a:pt x="430055" y="1208183"/>
                    <a:pt x="333784" y="1304454"/>
                    <a:pt x="215028" y="1304454"/>
                  </a:cubicBezTo>
                  <a:lnTo>
                    <a:pt x="215028" y="1304454"/>
                  </a:lnTo>
                  <a:cubicBezTo>
                    <a:pt x="157999" y="1304454"/>
                    <a:pt x="103306" y="1281799"/>
                    <a:pt x="62980" y="1241474"/>
                  </a:cubicBezTo>
                  <a:cubicBezTo>
                    <a:pt x="22655" y="1201148"/>
                    <a:pt x="0" y="1146455"/>
                    <a:pt x="0" y="1089426"/>
                  </a:cubicBezTo>
                  <a:lnTo>
                    <a:pt x="0" y="215028"/>
                  </a:lnTo>
                  <a:cubicBezTo>
                    <a:pt x="0" y="157999"/>
                    <a:pt x="22655" y="103306"/>
                    <a:pt x="62980" y="62980"/>
                  </a:cubicBezTo>
                  <a:cubicBezTo>
                    <a:pt x="103306" y="22655"/>
                    <a:pt x="157999" y="0"/>
                    <a:pt x="215028" y="0"/>
                  </a:cubicBez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30055" cy="1342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8221848"/>
            <a:ext cx="6842296" cy="2497438"/>
          </a:xfrm>
          <a:custGeom>
            <a:avLst/>
            <a:gdLst/>
            <a:ahLst/>
            <a:cxnLst/>
            <a:rect l="l" t="t" r="r" b="b"/>
            <a:pathLst>
              <a:path w="6842296" h="2497438">
                <a:moveTo>
                  <a:pt x="0" y="0"/>
                </a:moveTo>
                <a:lnTo>
                  <a:pt x="6842296" y="0"/>
                </a:lnTo>
                <a:lnTo>
                  <a:pt x="6842296" y="2497438"/>
                </a:lnTo>
                <a:lnTo>
                  <a:pt x="0" y="2497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288238" y="3888348"/>
            <a:ext cx="2610037" cy="3719475"/>
            <a:chOff x="0" y="0"/>
            <a:chExt cx="687417" cy="97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7417" cy="979615"/>
            </a:xfrm>
            <a:custGeom>
              <a:avLst/>
              <a:gdLst/>
              <a:ahLst/>
              <a:cxnLst/>
              <a:rect l="l" t="t" r="r" b="b"/>
              <a:pathLst>
                <a:path w="687417" h="979615">
                  <a:moveTo>
                    <a:pt x="151277" y="0"/>
                  </a:moveTo>
                  <a:lnTo>
                    <a:pt x="536140" y="0"/>
                  </a:lnTo>
                  <a:cubicBezTo>
                    <a:pt x="576261" y="0"/>
                    <a:pt x="614739" y="15938"/>
                    <a:pt x="643109" y="44308"/>
                  </a:cubicBezTo>
                  <a:cubicBezTo>
                    <a:pt x="671479" y="72678"/>
                    <a:pt x="687417" y="111156"/>
                    <a:pt x="687417" y="151277"/>
                  </a:cubicBezTo>
                  <a:lnTo>
                    <a:pt x="687417" y="828338"/>
                  </a:lnTo>
                  <a:cubicBezTo>
                    <a:pt x="687417" y="868459"/>
                    <a:pt x="671479" y="906937"/>
                    <a:pt x="643109" y="935307"/>
                  </a:cubicBezTo>
                  <a:cubicBezTo>
                    <a:pt x="614739" y="963677"/>
                    <a:pt x="576261" y="979615"/>
                    <a:pt x="536140" y="979615"/>
                  </a:cubicBezTo>
                  <a:lnTo>
                    <a:pt x="151277" y="979615"/>
                  </a:lnTo>
                  <a:cubicBezTo>
                    <a:pt x="111156" y="979615"/>
                    <a:pt x="72678" y="963677"/>
                    <a:pt x="44308" y="935307"/>
                  </a:cubicBezTo>
                  <a:cubicBezTo>
                    <a:pt x="15938" y="906937"/>
                    <a:pt x="0" y="868459"/>
                    <a:pt x="0" y="828338"/>
                  </a:cubicBezTo>
                  <a:lnTo>
                    <a:pt x="0" y="151277"/>
                  </a:lnTo>
                  <a:cubicBezTo>
                    <a:pt x="0" y="111156"/>
                    <a:pt x="15938" y="72678"/>
                    <a:pt x="44308" y="44308"/>
                  </a:cubicBezTo>
                  <a:cubicBezTo>
                    <a:pt x="72678" y="15938"/>
                    <a:pt x="111156" y="0"/>
                    <a:pt x="151277" y="0"/>
                  </a:cubicBezTo>
                  <a:close/>
                </a:path>
              </a:pathLst>
            </a:custGeom>
            <a:solidFill>
              <a:srgbClr val="F5D6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87417" cy="101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771716" y="3260146"/>
            <a:ext cx="2494480" cy="4347678"/>
          </a:xfrm>
          <a:custGeom>
            <a:avLst/>
            <a:gdLst/>
            <a:ahLst/>
            <a:cxnLst/>
            <a:rect l="l" t="t" r="r" b="b"/>
            <a:pathLst>
              <a:path w="2494480" h="4347678">
                <a:moveTo>
                  <a:pt x="0" y="0"/>
                </a:moveTo>
                <a:lnTo>
                  <a:pt x="2494480" y="0"/>
                </a:lnTo>
                <a:lnTo>
                  <a:pt x="2494480" y="4347678"/>
                </a:lnTo>
                <a:lnTo>
                  <a:pt x="0" y="4347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1771" y="1019514"/>
            <a:ext cx="4018077" cy="311401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144000" y="1249520"/>
            <a:ext cx="8586028" cy="99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Libre Baskerville"/>
              </a:rPr>
              <a:t>DUYGUSAL GELİŞİM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62355" y="2586962"/>
            <a:ext cx="7396945" cy="566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7" lvl="1" indent="-356233" algn="just">
              <a:lnSpc>
                <a:spcPts val="4124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Libre Baskerville"/>
              </a:rPr>
              <a:t>Kimlik arayışı yaşanır. </a:t>
            </a:r>
          </a:p>
          <a:p>
            <a:pPr marL="712467" lvl="1" indent="-356233" algn="just">
              <a:lnSpc>
                <a:spcPts val="4124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Libre Baskerville"/>
              </a:rPr>
              <a:t>Duygular çok üst düzeyde yaşanmaya başlar ve hızlı değişir.</a:t>
            </a:r>
          </a:p>
          <a:p>
            <a:pPr marL="712467" lvl="1" indent="-356233" algn="just">
              <a:lnSpc>
                <a:spcPts val="4124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Libre Baskerville"/>
              </a:rPr>
              <a:t>Sinirlilik, öfke, bağırma ve her şeye karşı gelme, utangaçlık, kendine güvenmeme, yalnız kalma isteği, aşırı hayal kurma durumları görülebilir.</a:t>
            </a:r>
          </a:p>
          <a:p>
            <a:pPr marL="712467" lvl="1" indent="-356233" algn="just">
              <a:lnSpc>
                <a:spcPts val="4124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Libre Baskerville"/>
              </a:rPr>
              <a:t>Duygusal gelgitler yaşanabilir.</a:t>
            </a:r>
          </a:p>
          <a:p>
            <a:pPr algn="just">
              <a:lnSpc>
                <a:spcPts val="4124"/>
              </a:lnSpc>
            </a:pPr>
            <a:endParaRPr lang="en-US" sz="3299">
              <a:solidFill>
                <a:srgbClr val="000000"/>
              </a:solidFill>
              <a:latin typeface="Libre Baskervil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906161" y="2666673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1329911" y="2666673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8215" y="2666673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00" y="2097815"/>
            <a:ext cx="8136306" cy="607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Birey çok kırılgandır.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Eleştiriler kişisel saldırı olarak algılanabilir ve büyük tepkiler gösterilebilir.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Kişi zor beğenen biri haline gelir.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Tutarsız davranışlar görülebilir.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Kendini ispat çabası görülebilir.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Denilenin tam tersini yapmayı hedefleyebilir.</a:t>
            </a:r>
          </a:p>
          <a:p>
            <a:pPr marL="755660" lvl="1" indent="-377830" algn="l">
              <a:lnSpc>
                <a:spcPts val="437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bre Baskerville"/>
              </a:rPr>
              <a:t>Kişi her şeyi denemek ister.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04988" y="1200520"/>
            <a:ext cx="6499366" cy="7885960"/>
            <a:chOff x="0" y="0"/>
            <a:chExt cx="5292090" cy="6421120"/>
          </a:xfrm>
        </p:grpSpPr>
        <p:sp>
          <p:nvSpPr>
            <p:cNvPr id="13" name="Freeform 13"/>
            <p:cNvSpPr/>
            <p:nvPr/>
          </p:nvSpPr>
          <p:spPr>
            <a:xfrm>
              <a:off x="16510" y="16510"/>
              <a:ext cx="5260340" cy="6388100"/>
            </a:xfrm>
            <a:custGeom>
              <a:avLst/>
              <a:gdLst/>
              <a:ahLst/>
              <a:cxnLst/>
              <a:rect l="l" t="t" r="r" b="b"/>
              <a:pathLst>
                <a:path w="5260340" h="6388100">
                  <a:moveTo>
                    <a:pt x="4897120" y="684530"/>
                  </a:moveTo>
                  <a:lnTo>
                    <a:pt x="4264660" y="684530"/>
                  </a:lnTo>
                  <a:cubicBezTo>
                    <a:pt x="3848100" y="261620"/>
                    <a:pt x="3268980" y="0"/>
                    <a:pt x="2628900" y="0"/>
                  </a:cubicBezTo>
                  <a:lnTo>
                    <a:pt x="2628900" y="0"/>
                  </a:lnTo>
                  <a:cubicBezTo>
                    <a:pt x="1988820" y="0"/>
                    <a:pt x="1409700" y="261620"/>
                    <a:pt x="993140" y="684530"/>
                  </a:cubicBezTo>
                  <a:lnTo>
                    <a:pt x="361950" y="684530"/>
                  </a:lnTo>
                  <a:cubicBezTo>
                    <a:pt x="161290" y="684530"/>
                    <a:pt x="0" y="845820"/>
                    <a:pt x="0" y="1046480"/>
                  </a:cubicBezTo>
                  <a:lnTo>
                    <a:pt x="0" y="5341620"/>
                  </a:lnTo>
                  <a:cubicBezTo>
                    <a:pt x="0" y="5541010"/>
                    <a:pt x="162560" y="5703570"/>
                    <a:pt x="361950" y="5703570"/>
                  </a:cubicBezTo>
                  <a:lnTo>
                    <a:pt x="994410" y="5703570"/>
                  </a:lnTo>
                  <a:cubicBezTo>
                    <a:pt x="1410970" y="6126480"/>
                    <a:pt x="1990090" y="6388100"/>
                    <a:pt x="2630170" y="6388100"/>
                  </a:cubicBezTo>
                  <a:lnTo>
                    <a:pt x="2630170" y="6388100"/>
                  </a:lnTo>
                  <a:cubicBezTo>
                    <a:pt x="3270250" y="6388100"/>
                    <a:pt x="3849370" y="6126480"/>
                    <a:pt x="4265930" y="5703570"/>
                  </a:cubicBezTo>
                  <a:lnTo>
                    <a:pt x="4898390" y="5703570"/>
                  </a:lnTo>
                  <a:cubicBezTo>
                    <a:pt x="5097780" y="5703570"/>
                    <a:pt x="5260340" y="5541010"/>
                    <a:pt x="5260340" y="5341620"/>
                  </a:cubicBezTo>
                  <a:lnTo>
                    <a:pt x="5260340" y="1046480"/>
                  </a:lnTo>
                  <a:cubicBezTo>
                    <a:pt x="5259070" y="845820"/>
                    <a:pt x="5097780" y="684530"/>
                    <a:pt x="4897120" y="684530"/>
                  </a:cubicBezTo>
                  <a:close/>
                </a:path>
              </a:pathLst>
            </a:custGeom>
            <a:blipFill>
              <a:blip r:embed="rId2"/>
              <a:stretch>
                <a:fillRect l="-41050" r="-41050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292090" cy="6421120"/>
            </a:xfrm>
            <a:custGeom>
              <a:avLst/>
              <a:gdLst/>
              <a:ahLst/>
              <a:cxnLst/>
              <a:rect l="l" t="t" r="r" b="b"/>
              <a:pathLst>
                <a:path w="5292090" h="6421120">
                  <a:moveTo>
                    <a:pt x="2645410" y="6421120"/>
                  </a:moveTo>
                  <a:cubicBezTo>
                    <a:pt x="2024380" y="6421120"/>
                    <a:pt x="1441450" y="6178550"/>
                    <a:pt x="1003300" y="5736590"/>
                  </a:cubicBezTo>
                  <a:lnTo>
                    <a:pt x="378460" y="5736590"/>
                  </a:lnTo>
                  <a:cubicBezTo>
                    <a:pt x="168910" y="5735320"/>
                    <a:pt x="0" y="5566410"/>
                    <a:pt x="0" y="5358130"/>
                  </a:cubicBezTo>
                  <a:lnTo>
                    <a:pt x="0" y="1062990"/>
                  </a:lnTo>
                  <a:cubicBezTo>
                    <a:pt x="0" y="854710"/>
                    <a:pt x="168910" y="684530"/>
                    <a:pt x="378460" y="684530"/>
                  </a:cubicBezTo>
                  <a:lnTo>
                    <a:pt x="1004570" y="684530"/>
                  </a:lnTo>
                  <a:cubicBezTo>
                    <a:pt x="1441450" y="242570"/>
                    <a:pt x="2024380" y="0"/>
                    <a:pt x="2645410" y="0"/>
                  </a:cubicBezTo>
                  <a:cubicBezTo>
                    <a:pt x="3266440" y="0"/>
                    <a:pt x="3849370" y="242570"/>
                    <a:pt x="4287520" y="684530"/>
                  </a:cubicBezTo>
                  <a:lnTo>
                    <a:pt x="4913630" y="684530"/>
                  </a:lnTo>
                  <a:cubicBezTo>
                    <a:pt x="5121910" y="684530"/>
                    <a:pt x="5292090" y="853440"/>
                    <a:pt x="5292090" y="1062990"/>
                  </a:cubicBezTo>
                  <a:lnTo>
                    <a:pt x="5292090" y="5358130"/>
                  </a:lnTo>
                  <a:cubicBezTo>
                    <a:pt x="5292090" y="5566410"/>
                    <a:pt x="5123180" y="5736590"/>
                    <a:pt x="4913630" y="5736590"/>
                  </a:cubicBezTo>
                  <a:lnTo>
                    <a:pt x="4287520" y="5736590"/>
                  </a:lnTo>
                  <a:cubicBezTo>
                    <a:pt x="3850640" y="6177280"/>
                    <a:pt x="3267710" y="6421120"/>
                    <a:pt x="2645410" y="6421120"/>
                  </a:cubicBezTo>
                  <a:close/>
                  <a:moveTo>
                    <a:pt x="378460" y="716280"/>
                  </a:moveTo>
                  <a:cubicBezTo>
                    <a:pt x="187960" y="716280"/>
                    <a:pt x="33020" y="871220"/>
                    <a:pt x="33020" y="1061720"/>
                  </a:cubicBezTo>
                  <a:lnTo>
                    <a:pt x="33020" y="5356860"/>
                  </a:lnTo>
                  <a:cubicBezTo>
                    <a:pt x="33020" y="5547360"/>
                    <a:pt x="187960" y="5702300"/>
                    <a:pt x="378460" y="5702300"/>
                  </a:cubicBezTo>
                  <a:lnTo>
                    <a:pt x="1018540" y="5702300"/>
                  </a:lnTo>
                  <a:lnTo>
                    <a:pt x="1023620" y="5707380"/>
                  </a:lnTo>
                  <a:cubicBezTo>
                    <a:pt x="1455420" y="6145530"/>
                    <a:pt x="2032000" y="6388100"/>
                    <a:pt x="2647950" y="6388100"/>
                  </a:cubicBezTo>
                  <a:cubicBezTo>
                    <a:pt x="3262630" y="6388100"/>
                    <a:pt x="3840480" y="6146800"/>
                    <a:pt x="4272280" y="5707380"/>
                  </a:cubicBezTo>
                  <a:lnTo>
                    <a:pt x="4277360" y="5702300"/>
                  </a:lnTo>
                  <a:lnTo>
                    <a:pt x="4917440" y="5702300"/>
                  </a:lnTo>
                  <a:cubicBezTo>
                    <a:pt x="5107940" y="5702300"/>
                    <a:pt x="5262880" y="5547360"/>
                    <a:pt x="5262880" y="5356860"/>
                  </a:cubicBezTo>
                  <a:lnTo>
                    <a:pt x="5262880" y="1062990"/>
                  </a:lnTo>
                  <a:cubicBezTo>
                    <a:pt x="5262880" y="872490"/>
                    <a:pt x="5107940" y="717550"/>
                    <a:pt x="4917440" y="717550"/>
                  </a:cubicBezTo>
                  <a:lnTo>
                    <a:pt x="4277360" y="717550"/>
                  </a:lnTo>
                  <a:lnTo>
                    <a:pt x="4272280" y="712470"/>
                  </a:lnTo>
                  <a:cubicBezTo>
                    <a:pt x="3840480" y="274320"/>
                    <a:pt x="3263900" y="31750"/>
                    <a:pt x="2647950" y="31750"/>
                  </a:cubicBezTo>
                  <a:cubicBezTo>
                    <a:pt x="2033270" y="31750"/>
                    <a:pt x="1455420" y="273050"/>
                    <a:pt x="1023620" y="712470"/>
                  </a:cubicBezTo>
                  <a:lnTo>
                    <a:pt x="1018540" y="717550"/>
                  </a:lnTo>
                  <a:lnTo>
                    <a:pt x="378460" y="716280"/>
                  </a:lnTo>
                  <a:lnTo>
                    <a:pt x="378460" y="716280"/>
                  </a:lnTo>
                  <a:close/>
                </a:path>
              </a:pathLst>
            </a:custGeom>
            <a:solidFill>
              <a:srgbClr val="10462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263103">
            <a:off x="2176756" y="3075258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4263103">
            <a:off x="2767244" y="3075258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4263103">
            <a:off x="3358377" y="3075258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84513" y="2302009"/>
            <a:ext cx="5486536" cy="8222197"/>
            <a:chOff x="0" y="0"/>
            <a:chExt cx="1445013" cy="21655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45013" cy="2165517"/>
            </a:xfrm>
            <a:custGeom>
              <a:avLst/>
              <a:gdLst/>
              <a:ahLst/>
              <a:cxnLst/>
              <a:rect l="l" t="t" r="r" b="b"/>
              <a:pathLst>
                <a:path w="1445013" h="2165517">
                  <a:moveTo>
                    <a:pt x="71965" y="0"/>
                  </a:moveTo>
                  <a:lnTo>
                    <a:pt x="1373049" y="0"/>
                  </a:lnTo>
                  <a:cubicBezTo>
                    <a:pt x="1392135" y="0"/>
                    <a:pt x="1410439" y="7582"/>
                    <a:pt x="1423935" y="21078"/>
                  </a:cubicBezTo>
                  <a:cubicBezTo>
                    <a:pt x="1437431" y="34574"/>
                    <a:pt x="1445013" y="52879"/>
                    <a:pt x="1445013" y="71965"/>
                  </a:cubicBezTo>
                  <a:lnTo>
                    <a:pt x="1445013" y="2093552"/>
                  </a:lnTo>
                  <a:cubicBezTo>
                    <a:pt x="1445013" y="2112638"/>
                    <a:pt x="1437431" y="2130943"/>
                    <a:pt x="1423935" y="2144439"/>
                  </a:cubicBezTo>
                  <a:cubicBezTo>
                    <a:pt x="1410439" y="2157935"/>
                    <a:pt x="1392135" y="2165517"/>
                    <a:pt x="1373049" y="2165517"/>
                  </a:cubicBezTo>
                  <a:lnTo>
                    <a:pt x="71965" y="2165517"/>
                  </a:lnTo>
                  <a:cubicBezTo>
                    <a:pt x="52879" y="2165517"/>
                    <a:pt x="34574" y="2157935"/>
                    <a:pt x="21078" y="2144439"/>
                  </a:cubicBezTo>
                  <a:cubicBezTo>
                    <a:pt x="7582" y="2130943"/>
                    <a:pt x="0" y="2112638"/>
                    <a:pt x="0" y="2093552"/>
                  </a:cubicBezTo>
                  <a:lnTo>
                    <a:pt x="0" y="71965"/>
                  </a:lnTo>
                  <a:cubicBezTo>
                    <a:pt x="0" y="52879"/>
                    <a:pt x="7582" y="34574"/>
                    <a:pt x="21078" y="21078"/>
                  </a:cubicBezTo>
                  <a:cubicBezTo>
                    <a:pt x="34574" y="7582"/>
                    <a:pt x="52879" y="0"/>
                    <a:pt x="71965" y="0"/>
                  </a:cubicBezTo>
                  <a:close/>
                </a:path>
              </a:pathLst>
            </a:custGeom>
            <a:solidFill>
              <a:srgbClr val="F5D6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45013" cy="2203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320756" y="5531856"/>
            <a:ext cx="6967244" cy="4755144"/>
          </a:xfrm>
          <a:custGeom>
            <a:avLst/>
            <a:gdLst/>
            <a:ahLst/>
            <a:cxnLst/>
            <a:rect l="l" t="t" r="r" b="b"/>
            <a:pathLst>
              <a:path w="6967244" h="4755144">
                <a:moveTo>
                  <a:pt x="0" y="0"/>
                </a:moveTo>
                <a:lnTo>
                  <a:pt x="6967244" y="0"/>
                </a:lnTo>
                <a:lnTo>
                  <a:pt x="6967244" y="4755144"/>
                </a:lnTo>
                <a:lnTo>
                  <a:pt x="0" y="4755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0" y="1630195"/>
            <a:ext cx="10229234" cy="121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Libre Baskerville"/>
              </a:rPr>
              <a:t>SOSYAL GELİŞİM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2653" y="3596820"/>
            <a:ext cx="9901260" cy="624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9" lvl="1" indent="-474979" algn="l">
              <a:lnSpc>
                <a:spcPts val="549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Libre Baskerville"/>
              </a:rPr>
              <a:t>Toplumsal etkilere en açık olunan dönemdir.</a:t>
            </a:r>
          </a:p>
          <a:p>
            <a:pPr marL="949959" lvl="1" indent="-474979" algn="l">
              <a:lnSpc>
                <a:spcPts val="549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Libre Baskerville"/>
              </a:rPr>
              <a:t>Birey statü kazanmak ve prestijli bir konumda olmak ister. Kişi popüler olmak ister.</a:t>
            </a:r>
          </a:p>
          <a:p>
            <a:pPr marL="949959" lvl="1" indent="-474979" algn="l">
              <a:lnSpc>
                <a:spcPts val="549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Libre Baskerville"/>
              </a:rPr>
              <a:t>Bir gruba ait olma ihtiyacı görülür. Yeni sosyal çevre arayışı yaşanabilir. </a:t>
            </a:r>
          </a:p>
          <a:p>
            <a:pPr algn="l">
              <a:lnSpc>
                <a:spcPts val="5499"/>
              </a:lnSpc>
            </a:pPr>
            <a:endParaRPr lang="en-US" sz="4399">
              <a:solidFill>
                <a:srgbClr val="000000"/>
              </a:solidFill>
              <a:latin typeface="Libre Baskervill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856363" y="968429"/>
            <a:ext cx="4142834" cy="3744086"/>
          </a:xfrm>
          <a:custGeom>
            <a:avLst/>
            <a:gdLst/>
            <a:ahLst/>
            <a:cxnLst/>
            <a:rect l="l" t="t" r="r" b="b"/>
            <a:pathLst>
              <a:path w="4142834" h="3744086">
                <a:moveTo>
                  <a:pt x="0" y="0"/>
                </a:moveTo>
                <a:lnTo>
                  <a:pt x="4142835" y="0"/>
                </a:lnTo>
                <a:lnTo>
                  <a:pt x="4142835" y="3744087"/>
                </a:lnTo>
                <a:lnTo>
                  <a:pt x="0" y="3744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685608">
            <a:off x="-3092029" y="4120363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6685608">
            <a:off x="-2378751" y="4120363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312B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6685608">
            <a:off x="-1741539" y="3841852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0AF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8472" y="3980062"/>
            <a:ext cx="4885192" cy="5686062"/>
            <a:chOff x="0" y="0"/>
            <a:chExt cx="1286635" cy="14975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6635" cy="1497564"/>
            </a:xfrm>
            <a:custGeom>
              <a:avLst/>
              <a:gdLst/>
              <a:ahLst/>
              <a:cxnLst/>
              <a:rect l="l" t="t" r="r" b="b"/>
              <a:pathLst>
                <a:path w="1286635" h="1497564">
                  <a:moveTo>
                    <a:pt x="80823" y="0"/>
                  </a:moveTo>
                  <a:lnTo>
                    <a:pt x="1205811" y="0"/>
                  </a:lnTo>
                  <a:cubicBezTo>
                    <a:pt x="1227247" y="0"/>
                    <a:pt x="1247805" y="8515"/>
                    <a:pt x="1262962" y="23673"/>
                  </a:cubicBezTo>
                  <a:cubicBezTo>
                    <a:pt x="1278120" y="38830"/>
                    <a:pt x="1286635" y="59388"/>
                    <a:pt x="1286635" y="80823"/>
                  </a:cubicBezTo>
                  <a:lnTo>
                    <a:pt x="1286635" y="1416740"/>
                  </a:lnTo>
                  <a:cubicBezTo>
                    <a:pt x="1286635" y="1438176"/>
                    <a:pt x="1278120" y="1458734"/>
                    <a:pt x="1262962" y="1473891"/>
                  </a:cubicBezTo>
                  <a:cubicBezTo>
                    <a:pt x="1247805" y="1489048"/>
                    <a:pt x="1227247" y="1497564"/>
                    <a:pt x="1205811" y="1497564"/>
                  </a:cubicBezTo>
                  <a:lnTo>
                    <a:pt x="80823" y="1497564"/>
                  </a:lnTo>
                  <a:cubicBezTo>
                    <a:pt x="59388" y="1497564"/>
                    <a:pt x="38830" y="1489048"/>
                    <a:pt x="23673" y="1473891"/>
                  </a:cubicBezTo>
                  <a:cubicBezTo>
                    <a:pt x="8515" y="1458734"/>
                    <a:pt x="0" y="1438176"/>
                    <a:pt x="0" y="1416740"/>
                  </a:cubicBezTo>
                  <a:lnTo>
                    <a:pt x="0" y="80823"/>
                  </a:lnTo>
                  <a:cubicBezTo>
                    <a:pt x="0" y="59388"/>
                    <a:pt x="8515" y="38830"/>
                    <a:pt x="23673" y="23673"/>
                  </a:cubicBezTo>
                  <a:cubicBezTo>
                    <a:pt x="38830" y="8515"/>
                    <a:pt x="59388" y="0"/>
                    <a:pt x="80823" y="0"/>
                  </a:cubicBezTo>
                  <a:close/>
                </a:path>
              </a:pathLst>
            </a:custGeom>
            <a:solidFill>
              <a:srgbClr val="F5D6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86635" cy="1535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205953" y="1387572"/>
            <a:ext cx="9524074" cy="795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0" lvl="1" indent="-496565" algn="just">
              <a:lnSpc>
                <a:spcPts val="574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Libre Baskerville"/>
              </a:rPr>
              <a:t>Aile ile ilişkiye verilen önem azalır ve arkadaşlık ilişkileri ağırlık kazanır.</a:t>
            </a:r>
          </a:p>
          <a:p>
            <a:pPr marL="993130" lvl="1" indent="-496565" algn="just">
              <a:lnSpc>
                <a:spcPts val="574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Libre Baskerville"/>
              </a:rPr>
              <a:t>Birey arkadaşlık tercihlerine ailesinin karışmasını istemez.</a:t>
            </a:r>
          </a:p>
          <a:p>
            <a:pPr marL="993130" lvl="1" indent="-496565" algn="just">
              <a:lnSpc>
                <a:spcPts val="574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Libre Baskerville"/>
              </a:rPr>
              <a:t>Karşı cinse yönelik ilgi artar.</a:t>
            </a:r>
          </a:p>
          <a:p>
            <a:pPr marL="993130" lvl="1" indent="-496565" algn="just">
              <a:lnSpc>
                <a:spcPts val="574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Libre Baskerville"/>
              </a:rPr>
              <a:t>Birey toplumsal konularla ilgilenmeye başlar.</a:t>
            </a:r>
          </a:p>
          <a:p>
            <a:pPr algn="just">
              <a:lnSpc>
                <a:spcPts val="5749"/>
              </a:lnSpc>
            </a:pPr>
            <a:endParaRPr lang="en-US" sz="4599">
              <a:solidFill>
                <a:srgbClr val="000000"/>
              </a:solidFill>
              <a:latin typeface="Libre Baskerville"/>
            </a:endParaRPr>
          </a:p>
          <a:p>
            <a:pPr algn="just">
              <a:lnSpc>
                <a:spcPts val="5749"/>
              </a:lnSpc>
            </a:pPr>
            <a:endParaRPr lang="en-US" sz="4599">
              <a:solidFill>
                <a:srgbClr val="000000"/>
              </a:solidFill>
              <a:latin typeface="Libre Baskerville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79931" y="2455722"/>
            <a:ext cx="4405933" cy="5834398"/>
            <a:chOff x="0" y="0"/>
            <a:chExt cx="5874578" cy="777919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t="5804" b="5804"/>
            <a:stretch>
              <a:fillRect/>
            </a:stretch>
          </p:blipFill>
          <p:spPr>
            <a:xfrm>
              <a:off x="0" y="0"/>
              <a:ext cx="5874578" cy="77791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33077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514273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895469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219487"/>
            <a:ext cx="18288000" cy="276421"/>
            <a:chOff x="0" y="0"/>
            <a:chExt cx="4816593" cy="728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84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8600683"/>
            <a:ext cx="18288000" cy="276421"/>
            <a:chOff x="0" y="0"/>
            <a:chExt cx="4816593" cy="72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981879"/>
            <a:ext cx="18288000" cy="276421"/>
            <a:chOff x="0" y="0"/>
            <a:chExt cx="4816593" cy="7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3648140"/>
            <a:ext cx="10079710" cy="436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3844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Libre Baskerville"/>
              </a:rPr>
              <a:t>Sebep sonuç bağlantıları kurmak, karşımızdakini yargılamamak, açık olmak, empati yaparak başkalarını düşünmek olayları doğru ele almamıza yardımcı olabilir.</a:t>
            </a:r>
          </a:p>
          <a:p>
            <a:pPr algn="l">
              <a:lnSpc>
                <a:spcPts val="3844"/>
              </a:lnSpc>
            </a:pPr>
            <a:endParaRPr lang="en-US" sz="3100">
              <a:solidFill>
                <a:srgbClr val="000000"/>
              </a:solidFill>
              <a:latin typeface="Libre Baskerville"/>
            </a:endParaRPr>
          </a:p>
          <a:p>
            <a:pPr marL="669291" lvl="1" indent="-334646" algn="l">
              <a:lnSpc>
                <a:spcPts val="3844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Libre Baskerville"/>
              </a:rPr>
              <a:t>Karşılaştığımız olaylar karşısında bireye yönelik değil duruma yönelik tepkiler vermek karşı tarafın bizleri anlamasına katkı sağlar.</a:t>
            </a:r>
          </a:p>
          <a:p>
            <a:pPr algn="l">
              <a:lnSpc>
                <a:spcPts val="3844"/>
              </a:lnSpc>
            </a:pPr>
            <a:endParaRPr lang="en-US" sz="3100">
              <a:solidFill>
                <a:srgbClr val="000000"/>
              </a:solidFill>
              <a:latin typeface="Libre Baskervill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0" y="402980"/>
            <a:ext cx="18288000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Libre Baskerville Bold"/>
              </a:rPr>
              <a:t>İLETİŞİM ENGELLERİNİ YENMEK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079710" y="2695913"/>
            <a:ext cx="8387841" cy="5237158"/>
          </a:xfrm>
          <a:custGeom>
            <a:avLst/>
            <a:gdLst/>
            <a:ahLst/>
            <a:cxnLst/>
            <a:rect l="l" t="t" r="r" b="b"/>
            <a:pathLst>
              <a:path w="8387841" h="5237158">
                <a:moveTo>
                  <a:pt x="0" y="0"/>
                </a:moveTo>
                <a:lnTo>
                  <a:pt x="8387842" y="0"/>
                </a:lnTo>
                <a:lnTo>
                  <a:pt x="8387842" y="5237159"/>
                </a:lnTo>
                <a:lnTo>
                  <a:pt x="0" y="523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5733" y="3006158"/>
            <a:ext cx="12966747" cy="699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l">
              <a:lnSpc>
                <a:spcPts val="69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Libre Baskerville"/>
              </a:rPr>
              <a:t>Ergenlik dönemi; biyolojik, psikolojik, zihinsel ve sosyal açılardan bir gelişme ve olgunlaşma dönemidir. Bu dönem, çocukluktan yetişkinliğe geçiş dönemi olarak kabul edilmektedir.</a:t>
            </a:r>
          </a:p>
          <a:p>
            <a:pPr marL="755649" lvl="1" indent="-377824" algn="l">
              <a:lnSpc>
                <a:spcPts val="69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Libre Baskerville"/>
              </a:rPr>
              <a:t>Ergenlik dönemi, ikinci doğum olarak da adlandırılır.</a:t>
            </a:r>
          </a:p>
          <a:p>
            <a:pPr marL="755649" lvl="1" indent="-377824" algn="l">
              <a:lnSpc>
                <a:spcPts val="692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Libre Baskerville"/>
              </a:rPr>
              <a:t>Dönemin zor geçmesinin sebebi aynı anda pek çok değişimin olmasıdır.</a:t>
            </a:r>
          </a:p>
          <a:p>
            <a:pPr algn="l">
              <a:lnSpc>
                <a:spcPts val="7523"/>
              </a:lnSpc>
            </a:pPr>
            <a:endParaRPr lang="en-US" sz="3499">
              <a:solidFill>
                <a:srgbClr val="000000"/>
              </a:solidFill>
              <a:latin typeface="Libre Baskervill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403421" y="1028700"/>
            <a:ext cx="5539154" cy="276421"/>
            <a:chOff x="0" y="0"/>
            <a:chExt cx="1458872" cy="72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03421" y="1409896"/>
            <a:ext cx="5539154" cy="276421"/>
            <a:chOff x="0" y="0"/>
            <a:chExt cx="1458872" cy="72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03421" y="1791092"/>
            <a:ext cx="5539154" cy="276421"/>
            <a:chOff x="0" y="0"/>
            <a:chExt cx="1458872" cy="728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34072" y="914400"/>
            <a:ext cx="9318587" cy="193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0"/>
              </a:lnSpc>
            </a:pPr>
            <a:r>
              <a:rPr lang="en-US" sz="5522">
                <a:solidFill>
                  <a:srgbClr val="000000"/>
                </a:solidFill>
                <a:latin typeface="Libre Baskerville"/>
              </a:rPr>
              <a:t>ERGENLİK DÖNEMİ NEDİR?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130131" y="1028700"/>
            <a:ext cx="5539154" cy="276421"/>
            <a:chOff x="0" y="0"/>
            <a:chExt cx="1458872" cy="728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130131" y="1409896"/>
            <a:ext cx="5539154" cy="276421"/>
            <a:chOff x="0" y="0"/>
            <a:chExt cx="1458872" cy="728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30131" y="1791092"/>
            <a:ext cx="5539154" cy="276421"/>
            <a:chOff x="0" y="0"/>
            <a:chExt cx="1458872" cy="7280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463183" y="5307780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33077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514273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895469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219487"/>
            <a:ext cx="18288000" cy="276421"/>
            <a:chOff x="0" y="0"/>
            <a:chExt cx="4816593" cy="728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84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8600683"/>
            <a:ext cx="18288000" cy="276421"/>
            <a:chOff x="0" y="0"/>
            <a:chExt cx="4816593" cy="72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981879"/>
            <a:ext cx="18288000" cy="276421"/>
            <a:chOff x="0" y="0"/>
            <a:chExt cx="4816593" cy="7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648162" y="3404645"/>
            <a:ext cx="9208676" cy="456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997" lvl="1" indent="-392498" algn="l">
              <a:lnSpc>
                <a:spcPts val="4508"/>
              </a:lnSpc>
              <a:buFont typeface="Arial"/>
              <a:buChar char="•"/>
            </a:pPr>
            <a:r>
              <a:rPr lang="en-US" sz="3635">
                <a:solidFill>
                  <a:srgbClr val="000000"/>
                </a:solidFill>
                <a:latin typeface="Libre Baskerville"/>
              </a:rPr>
              <a:t>Erken ya da geç ergenliğe girme bireyi diğerlerinden üstün kılmaz, sadece doğal bir farklılık oluşur. Bunun sebebi de gelişimde bireysel farklılıklar olmasıdır.</a:t>
            </a:r>
          </a:p>
          <a:p>
            <a:pPr marL="784997" lvl="1" indent="-392498" algn="l">
              <a:lnSpc>
                <a:spcPts val="4508"/>
              </a:lnSpc>
              <a:buFont typeface="Arial"/>
              <a:buChar char="•"/>
            </a:pPr>
            <a:r>
              <a:rPr lang="en-US" sz="3635">
                <a:solidFill>
                  <a:srgbClr val="000000"/>
                </a:solidFill>
                <a:latin typeface="Libre Baskerville"/>
              </a:rPr>
              <a:t>Bireyleri yetişkin hayata hazırlayan değişimler ve gelişmeler herkesçe yaşanır.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1028700"/>
            <a:ext cx="8389694" cy="8839267"/>
            <a:chOff x="0" y="0"/>
            <a:chExt cx="11186258" cy="11785690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"/>
            <a:srcRect l="2361" r="2361" b="28037"/>
            <a:stretch>
              <a:fillRect/>
            </a:stretch>
          </p:blipFill>
          <p:spPr>
            <a:xfrm>
              <a:off x="0" y="0"/>
              <a:ext cx="11186258" cy="117856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33077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514273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895469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219487"/>
            <a:ext cx="18288000" cy="276421"/>
            <a:chOff x="0" y="0"/>
            <a:chExt cx="4816593" cy="728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84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8600683"/>
            <a:ext cx="18288000" cy="276421"/>
            <a:chOff x="0" y="0"/>
            <a:chExt cx="4816593" cy="72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981879"/>
            <a:ext cx="18288000" cy="276421"/>
            <a:chOff x="0" y="0"/>
            <a:chExt cx="4816593" cy="7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243347" y="101907"/>
            <a:ext cx="3785854" cy="3069983"/>
          </a:xfrm>
          <a:custGeom>
            <a:avLst/>
            <a:gdLst/>
            <a:ahLst/>
            <a:cxnLst/>
            <a:rect l="l" t="t" r="r" b="b"/>
            <a:pathLst>
              <a:path w="3785854" h="3069983">
                <a:moveTo>
                  <a:pt x="0" y="0"/>
                </a:moveTo>
                <a:lnTo>
                  <a:pt x="3785854" y="0"/>
                </a:lnTo>
                <a:lnTo>
                  <a:pt x="3785854" y="3069983"/>
                </a:lnTo>
                <a:lnTo>
                  <a:pt x="0" y="3069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504440" y="3600450"/>
            <a:ext cx="5382059" cy="4133262"/>
            <a:chOff x="0" y="0"/>
            <a:chExt cx="1417497" cy="108859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17497" cy="1088596"/>
            </a:xfrm>
            <a:custGeom>
              <a:avLst/>
              <a:gdLst/>
              <a:ahLst/>
              <a:cxnLst/>
              <a:rect l="l" t="t" r="r" b="b"/>
              <a:pathLst>
                <a:path w="1417497" h="1088596">
                  <a:moveTo>
                    <a:pt x="1214297" y="0"/>
                  </a:moveTo>
                  <a:cubicBezTo>
                    <a:pt x="1326521" y="0"/>
                    <a:pt x="1417497" y="243690"/>
                    <a:pt x="1417497" y="544298"/>
                  </a:cubicBezTo>
                  <a:cubicBezTo>
                    <a:pt x="1417497" y="844905"/>
                    <a:pt x="1326521" y="1088596"/>
                    <a:pt x="1214297" y="1088596"/>
                  </a:cubicBezTo>
                  <a:lnTo>
                    <a:pt x="203200" y="1088596"/>
                  </a:lnTo>
                  <a:cubicBezTo>
                    <a:pt x="90976" y="1088596"/>
                    <a:pt x="0" y="844905"/>
                    <a:pt x="0" y="544298"/>
                  </a:cubicBezTo>
                  <a:cubicBezTo>
                    <a:pt x="0" y="2436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7624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17497" cy="116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BAŞLANGIÇ DÖNEMİ (ERİNLİK)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KIZLAR ---&gt; 11-15 YAŞ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ERKEKLER ---&gt; 13-15 YAŞ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11794" y="3600450"/>
            <a:ext cx="5382059" cy="4133262"/>
            <a:chOff x="0" y="0"/>
            <a:chExt cx="1417497" cy="10885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17497" cy="1088596"/>
            </a:xfrm>
            <a:custGeom>
              <a:avLst/>
              <a:gdLst/>
              <a:ahLst/>
              <a:cxnLst/>
              <a:rect l="l" t="t" r="r" b="b"/>
              <a:pathLst>
                <a:path w="1417497" h="1088596">
                  <a:moveTo>
                    <a:pt x="1214297" y="0"/>
                  </a:moveTo>
                  <a:cubicBezTo>
                    <a:pt x="1326521" y="0"/>
                    <a:pt x="1417497" y="243690"/>
                    <a:pt x="1417497" y="544298"/>
                  </a:cubicBezTo>
                  <a:cubicBezTo>
                    <a:pt x="1417497" y="844905"/>
                    <a:pt x="1326521" y="1088596"/>
                    <a:pt x="1214297" y="1088596"/>
                  </a:cubicBezTo>
                  <a:lnTo>
                    <a:pt x="203200" y="1088596"/>
                  </a:lnTo>
                  <a:cubicBezTo>
                    <a:pt x="90976" y="1088596"/>
                    <a:pt x="0" y="844905"/>
                    <a:pt x="0" y="544298"/>
                  </a:cubicBezTo>
                  <a:cubicBezTo>
                    <a:pt x="0" y="2436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EAA94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1417497" cy="116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ORTA DÖNEM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KIZLAR ---&gt; 15-18 YAŞ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ERKEKLER ---&gt; 17-19 YAŞ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319148" y="3600450"/>
            <a:ext cx="5382059" cy="4133262"/>
            <a:chOff x="0" y="0"/>
            <a:chExt cx="1417497" cy="108859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17497" cy="1088596"/>
            </a:xfrm>
            <a:custGeom>
              <a:avLst/>
              <a:gdLst/>
              <a:ahLst/>
              <a:cxnLst/>
              <a:rect l="l" t="t" r="r" b="b"/>
              <a:pathLst>
                <a:path w="1417497" h="1088596">
                  <a:moveTo>
                    <a:pt x="1214297" y="0"/>
                  </a:moveTo>
                  <a:cubicBezTo>
                    <a:pt x="1326521" y="0"/>
                    <a:pt x="1417497" y="243690"/>
                    <a:pt x="1417497" y="544298"/>
                  </a:cubicBezTo>
                  <a:cubicBezTo>
                    <a:pt x="1417497" y="844905"/>
                    <a:pt x="1326521" y="1088596"/>
                    <a:pt x="1214297" y="1088596"/>
                  </a:cubicBezTo>
                  <a:lnTo>
                    <a:pt x="203200" y="1088596"/>
                  </a:lnTo>
                  <a:cubicBezTo>
                    <a:pt x="90976" y="1088596"/>
                    <a:pt x="0" y="844905"/>
                    <a:pt x="0" y="544298"/>
                  </a:cubicBezTo>
                  <a:cubicBezTo>
                    <a:pt x="0" y="2436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7624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417497" cy="1164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SON DÖNEM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KIZLAR ---&gt; 18-20 YAŞ</a:t>
              </a:r>
            </a:p>
            <a:p>
              <a:pPr algn="ctr">
                <a:lnSpc>
                  <a:spcPts val="5121"/>
                </a:lnSpc>
              </a:pPr>
              <a:r>
                <a:rPr lang="en-US" sz="3657" spc="36">
                  <a:solidFill>
                    <a:srgbClr val="000000"/>
                  </a:solidFill>
                  <a:latin typeface="Glacial Indifference Bold"/>
                </a:rPr>
                <a:t>ERKEKLER ---&gt; 19-21 YAŞ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83346" y="489709"/>
            <a:ext cx="13879908" cy="95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Libre Baskerville"/>
              </a:rPr>
              <a:t>ERGENLİK DÖNEMİNİN EVRELERİ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7223" y="2436106"/>
            <a:ext cx="6780777" cy="6365454"/>
          </a:xfrm>
          <a:custGeom>
            <a:avLst/>
            <a:gdLst/>
            <a:ahLst/>
            <a:cxnLst/>
            <a:rect l="l" t="t" r="r" b="b"/>
            <a:pathLst>
              <a:path w="6780777" h="6365454">
                <a:moveTo>
                  <a:pt x="0" y="0"/>
                </a:moveTo>
                <a:lnTo>
                  <a:pt x="6780777" y="0"/>
                </a:lnTo>
                <a:lnTo>
                  <a:pt x="6780777" y="6365454"/>
                </a:lnTo>
                <a:lnTo>
                  <a:pt x="0" y="6365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52271" y="557725"/>
            <a:ext cx="3141177" cy="14920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9962" y="776287"/>
            <a:ext cx="8048763" cy="15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Libre Baskerville"/>
              </a:rPr>
              <a:t>BAŞLANGIÇ DÖNEMİ (ERİNLİK)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94828"/>
            <a:ext cx="11296361" cy="662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8441" lvl="1" indent="-354221" algn="l">
              <a:lnSpc>
                <a:spcPts val="6661"/>
              </a:lnSpc>
              <a:buFont typeface="Arial"/>
              <a:buChar char="•"/>
            </a:pPr>
            <a:r>
              <a:rPr lang="en-US" sz="3281">
                <a:solidFill>
                  <a:srgbClr val="000000"/>
                </a:solidFill>
                <a:latin typeface="Libre Baskerville"/>
              </a:rPr>
              <a:t>Fizyolojik değişikliklerin en yoğun yaşandığı dönemdir.  Bu değişiklikler yaşanırken bireyin ilgisi de kendi bedenine yönelmiş durumdadır. Bedene yabancılaşma hissedilebilir.</a:t>
            </a:r>
          </a:p>
          <a:p>
            <a:pPr marL="708441" lvl="1" indent="-354221" algn="l">
              <a:lnSpc>
                <a:spcPts val="6661"/>
              </a:lnSpc>
              <a:buFont typeface="Arial"/>
              <a:buChar char="•"/>
            </a:pPr>
            <a:r>
              <a:rPr lang="en-US" sz="3281">
                <a:solidFill>
                  <a:srgbClr val="000000"/>
                </a:solidFill>
                <a:latin typeface="Libre Baskerville"/>
              </a:rPr>
              <a:t>Cinsiyet özellikleri belirginleşir.</a:t>
            </a:r>
          </a:p>
          <a:p>
            <a:pPr marL="708441" lvl="1" indent="-354221" algn="l">
              <a:lnSpc>
                <a:spcPts val="6661"/>
              </a:lnSpc>
              <a:buFont typeface="Arial"/>
              <a:buChar char="•"/>
            </a:pPr>
            <a:r>
              <a:rPr lang="en-US" sz="3281">
                <a:solidFill>
                  <a:srgbClr val="000000"/>
                </a:solidFill>
                <a:latin typeface="Libre Baskerville"/>
              </a:rPr>
              <a:t>Boy hızlı bir şekilde uzar.</a:t>
            </a:r>
          </a:p>
          <a:p>
            <a:pPr marL="708441" lvl="1" indent="-354221" algn="l">
              <a:lnSpc>
                <a:spcPts val="6661"/>
              </a:lnSpc>
              <a:buFont typeface="Arial"/>
              <a:buChar char="•"/>
            </a:pPr>
            <a:r>
              <a:rPr lang="en-US" sz="3281">
                <a:solidFill>
                  <a:srgbClr val="000000"/>
                </a:solidFill>
                <a:latin typeface="Libre Baskerville"/>
              </a:rPr>
              <a:t>Nedensiz öfke, durup dururken ağlama ve sinirlilik hali gözlemlenebilir.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2859" y="2012243"/>
            <a:ext cx="5003729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"/>
              </a:rPr>
              <a:t>11 - 15 YAŞ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7821" y="469523"/>
            <a:ext cx="10705870" cy="1329003"/>
            <a:chOff x="0" y="0"/>
            <a:chExt cx="2819653" cy="350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19653" cy="350025"/>
            </a:xfrm>
            <a:custGeom>
              <a:avLst/>
              <a:gdLst/>
              <a:ahLst/>
              <a:cxnLst/>
              <a:rect l="l" t="t" r="r" b="b"/>
              <a:pathLst>
                <a:path w="2819653" h="350025">
                  <a:moveTo>
                    <a:pt x="36881" y="0"/>
                  </a:moveTo>
                  <a:lnTo>
                    <a:pt x="2782772" y="0"/>
                  </a:lnTo>
                  <a:cubicBezTo>
                    <a:pt x="2792554" y="0"/>
                    <a:pt x="2801934" y="3886"/>
                    <a:pt x="2808851" y="10802"/>
                  </a:cubicBezTo>
                  <a:cubicBezTo>
                    <a:pt x="2815767" y="17718"/>
                    <a:pt x="2819653" y="27099"/>
                    <a:pt x="2819653" y="36881"/>
                  </a:cubicBezTo>
                  <a:lnTo>
                    <a:pt x="2819653" y="313145"/>
                  </a:lnTo>
                  <a:cubicBezTo>
                    <a:pt x="2819653" y="322926"/>
                    <a:pt x="2815767" y="332307"/>
                    <a:pt x="2808851" y="339223"/>
                  </a:cubicBezTo>
                  <a:cubicBezTo>
                    <a:pt x="2801934" y="346140"/>
                    <a:pt x="2792554" y="350025"/>
                    <a:pt x="2782772" y="350025"/>
                  </a:cubicBezTo>
                  <a:lnTo>
                    <a:pt x="36881" y="350025"/>
                  </a:lnTo>
                  <a:cubicBezTo>
                    <a:pt x="16512" y="350025"/>
                    <a:pt x="0" y="333513"/>
                    <a:pt x="0" y="313145"/>
                  </a:cubicBezTo>
                  <a:lnTo>
                    <a:pt x="0" y="36881"/>
                  </a:lnTo>
                  <a:cubicBezTo>
                    <a:pt x="0" y="27099"/>
                    <a:pt x="3886" y="17718"/>
                    <a:pt x="10802" y="10802"/>
                  </a:cubicBezTo>
                  <a:cubicBezTo>
                    <a:pt x="17718" y="3886"/>
                    <a:pt x="27099" y="0"/>
                    <a:pt x="368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F0AF9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19653" cy="388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993235"/>
            <a:ext cx="16230600" cy="7331865"/>
            <a:chOff x="0" y="0"/>
            <a:chExt cx="21640800" cy="9775820"/>
          </a:xfrm>
        </p:grpSpPr>
        <p:grpSp>
          <p:nvGrpSpPr>
            <p:cNvPr id="6" name="Group 6"/>
            <p:cNvGrpSpPr/>
            <p:nvPr/>
          </p:nvGrpSpPr>
          <p:grpSpPr>
            <a:xfrm>
              <a:off x="584871" y="6588093"/>
              <a:ext cx="4310704" cy="3187727"/>
              <a:chOff x="0" y="0"/>
              <a:chExt cx="1378176" cy="10191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78176" cy="1019149"/>
              </a:xfrm>
              <a:custGeom>
                <a:avLst/>
                <a:gdLst/>
                <a:ahLst/>
                <a:cxnLst/>
                <a:rect l="l" t="t" r="r" b="b"/>
                <a:pathLst>
                  <a:path w="1378176" h="1019149">
                    <a:moveTo>
                      <a:pt x="689088" y="1019149"/>
                    </a:moveTo>
                    <a:lnTo>
                      <a:pt x="1378176" y="0"/>
                    </a:lnTo>
                    <a:lnTo>
                      <a:pt x="0" y="0"/>
                    </a:lnTo>
                    <a:lnTo>
                      <a:pt x="689088" y="1019149"/>
                    </a:lnTo>
                    <a:close/>
                  </a:path>
                </a:pathLst>
              </a:custGeom>
              <a:solidFill>
                <a:srgbClr val="FFD6B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215340" y="34696"/>
                <a:ext cx="947496" cy="511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1640800" cy="8353420"/>
              <a:chOff x="0" y="0"/>
              <a:chExt cx="4274726" cy="16500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274726" cy="165005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65005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1625731"/>
                    </a:lnTo>
                    <a:cubicBezTo>
                      <a:pt x="4274726" y="1632183"/>
                      <a:pt x="4272163" y="1638371"/>
                      <a:pt x="4267601" y="1642933"/>
                    </a:cubicBezTo>
                    <a:cubicBezTo>
                      <a:pt x="4263039" y="1647495"/>
                      <a:pt x="4256851" y="1650058"/>
                      <a:pt x="4250399" y="1650058"/>
                    </a:cubicBezTo>
                    <a:lnTo>
                      <a:pt x="24327" y="1650058"/>
                    </a:lnTo>
                    <a:cubicBezTo>
                      <a:pt x="10891" y="1650058"/>
                      <a:pt x="0" y="1639167"/>
                      <a:pt x="0" y="1625731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D6B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74726" cy="16881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1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-686365">
            <a:off x="551980" y="428749"/>
            <a:ext cx="2720017" cy="2720017"/>
            <a:chOff x="0" y="0"/>
            <a:chExt cx="3626689" cy="362668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626689" cy="362668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F6E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1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432712" y="456169"/>
              <a:ext cx="2714351" cy="2714351"/>
            </a:xfrm>
            <a:custGeom>
              <a:avLst/>
              <a:gdLst/>
              <a:ahLst/>
              <a:cxnLst/>
              <a:rect l="l" t="t" r="r" b="b"/>
              <a:pathLst>
                <a:path w="2714351" h="2714351">
                  <a:moveTo>
                    <a:pt x="0" y="0"/>
                  </a:moveTo>
                  <a:lnTo>
                    <a:pt x="2714351" y="0"/>
                  </a:lnTo>
                  <a:lnTo>
                    <a:pt x="2714351" y="2714351"/>
                  </a:lnTo>
                  <a:lnTo>
                    <a:pt x="0" y="2714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-1682507" y="5661660"/>
            <a:ext cx="15283295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Ebeveynlerden bağımsız olma çabası görülür.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3221485" y="6421614"/>
            <a:ext cx="15283295" cy="14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Birey toplumdaki yerini arar.</a:t>
            </a:r>
          </a:p>
          <a:p>
            <a:pPr algn="ctr">
              <a:lnSpc>
                <a:spcPts val="3894"/>
              </a:lnSpc>
            </a:pPr>
            <a:endParaRPr lang="en-US" sz="3300">
              <a:solidFill>
                <a:srgbClr val="000000"/>
              </a:solidFill>
              <a:latin typeface="Glacial Indifference"/>
            </a:endParaRPr>
          </a:p>
          <a:p>
            <a:pPr algn="l">
              <a:lnSpc>
                <a:spcPts val="3894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B</a:t>
            </a:r>
          </a:p>
        </p:txBody>
      </p:sp>
      <p:sp>
        <p:nvSpPr>
          <p:cNvPr id="19" name="Freeform 19"/>
          <p:cNvSpPr/>
          <p:nvPr/>
        </p:nvSpPr>
        <p:spPr>
          <a:xfrm>
            <a:off x="8252955" y="5932170"/>
            <a:ext cx="9516948" cy="3863340"/>
          </a:xfrm>
          <a:custGeom>
            <a:avLst/>
            <a:gdLst/>
            <a:ahLst/>
            <a:cxnLst/>
            <a:rect l="l" t="t" r="r" b="b"/>
            <a:pathLst>
              <a:path w="9516948" h="3863340">
                <a:moveTo>
                  <a:pt x="0" y="0"/>
                </a:moveTo>
                <a:lnTo>
                  <a:pt x="9516948" y="0"/>
                </a:lnTo>
                <a:lnTo>
                  <a:pt x="9516948" y="3863340"/>
                </a:lnTo>
                <a:lnTo>
                  <a:pt x="0" y="3863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54" r="-8331" b="-33824"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671295">
            <a:off x="12670017" y="191725"/>
            <a:ext cx="3707347" cy="357759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514713" y="555254"/>
            <a:ext cx="11258574" cy="106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000000"/>
                </a:solidFill>
                <a:latin typeface="Libre Baskerville"/>
              </a:rPr>
              <a:t>ORTA DÖNEM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1476" y="2138134"/>
            <a:ext cx="16230600" cy="50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300">
                <a:solidFill>
                  <a:srgbClr val="000000"/>
                </a:solidFill>
                <a:latin typeface="Glacial Indifference Bold"/>
              </a:rPr>
              <a:t>15-19 YAŞ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732848" y="4872990"/>
            <a:ext cx="15256539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Kişinin kendi bedenindeki değişikliklere uyumu artmıştır.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1935610" y="3372432"/>
            <a:ext cx="15256539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Bedensel büyüme hız keserek devam eder.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6071" y="4084902"/>
            <a:ext cx="9426140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>
                <a:solidFill>
                  <a:srgbClr val="000000"/>
                </a:solidFill>
                <a:latin typeface="Glacial Indifference"/>
              </a:rPr>
              <a:t>Akran gruplarının hayatındaki önemi artmıştır.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38529" y="1689570"/>
            <a:ext cx="18288000" cy="276421"/>
            <a:chOff x="0" y="0"/>
            <a:chExt cx="4816593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257333" y="1689570"/>
            <a:ext cx="18288000" cy="276421"/>
            <a:chOff x="0" y="0"/>
            <a:chExt cx="4816593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876137" y="1689570"/>
            <a:ext cx="18288000" cy="276421"/>
            <a:chOff x="0" y="0"/>
            <a:chExt cx="4816593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9924838" cy="10287000"/>
            <a:chOff x="0" y="0"/>
            <a:chExt cx="2613949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13949" cy="2709333"/>
            </a:xfrm>
            <a:custGeom>
              <a:avLst/>
              <a:gdLst/>
              <a:ahLst/>
              <a:cxnLst/>
              <a:rect l="l" t="t" r="r" b="b"/>
              <a:pathLst>
                <a:path w="2613949" h="2709333">
                  <a:moveTo>
                    <a:pt x="0" y="0"/>
                  </a:moveTo>
                  <a:lnTo>
                    <a:pt x="2613949" y="0"/>
                  </a:lnTo>
                  <a:lnTo>
                    <a:pt x="26139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E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139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0417" y="861086"/>
            <a:ext cx="6335936" cy="1707126"/>
            <a:chOff x="0" y="0"/>
            <a:chExt cx="1668724" cy="4496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8724" cy="449614"/>
            </a:xfrm>
            <a:custGeom>
              <a:avLst/>
              <a:gdLst/>
              <a:ahLst/>
              <a:cxnLst/>
              <a:rect l="l" t="t" r="r" b="b"/>
              <a:pathLst>
                <a:path w="1668724" h="449614">
                  <a:moveTo>
                    <a:pt x="62317" y="0"/>
                  </a:moveTo>
                  <a:lnTo>
                    <a:pt x="1606407" y="0"/>
                  </a:lnTo>
                  <a:cubicBezTo>
                    <a:pt x="1622934" y="0"/>
                    <a:pt x="1638785" y="6566"/>
                    <a:pt x="1650472" y="18252"/>
                  </a:cubicBezTo>
                  <a:cubicBezTo>
                    <a:pt x="1662158" y="29939"/>
                    <a:pt x="1668724" y="45790"/>
                    <a:pt x="1668724" y="62317"/>
                  </a:cubicBezTo>
                  <a:lnTo>
                    <a:pt x="1668724" y="387296"/>
                  </a:lnTo>
                  <a:cubicBezTo>
                    <a:pt x="1668724" y="421713"/>
                    <a:pt x="1640823" y="449614"/>
                    <a:pt x="1606407" y="449614"/>
                  </a:cubicBezTo>
                  <a:lnTo>
                    <a:pt x="62317" y="449614"/>
                  </a:lnTo>
                  <a:cubicBezTo>
                    <a:pt x="27900" y="449614"/>
                    <a:pt x="0" y="421713"/>
                    <a:pt x="0" y="387296"/>
                  </a:cubicBezTo>
                  <a:lnTo>
                    <a:pt x="0" y="62317"/>
                  </a:lnTo>
                  <a:cubicBezTo>
                    <a:pt x="0" y="27900"/>
                    <a:pt x="27900" y="0"/>
                    <a:pt x="62317" y="0"/>
                  </a:cubicBez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8724" cy="487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18711" y="1272226"/>
            <a:ext cx="8044270" cy="178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0"/>
              </a:lnSpc>
            </a:pPr>
            <a:r>
              <a:rPr lang="en-US" sz="5100">
                <a:solidFill>
                  <a:srgbClr val="F6F6E9"/>
                </a:solidFill>
                <a:latin typeface="Libre Baskerville"/>
              </a:rPr>
              <a:t>SON DÖNEM </a:t>
            </a:r>
          </a:p>
          <a:p>
            <a:pPr algn="l">
              <a:lnSpc>
                <a:spcPts val="7140"/>
              </a:lnSpc>
            </a:pPr>
            <a:endParaRPr lang="en-US" sz="5100">
              <a:solidFill>
                <a:srgbClr val="F6F6E9"/>
              </a:solidFill>
              <a:latin typeface="Libre Baskervill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30417" y="3907912"/>
            <a:ext cx="837229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Fiziksel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gelişim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tamamlanır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İlişkilerdeki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çatışmalar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ve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karar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vermedeki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zorluklar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azalır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Kişisel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olgunluk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artar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Kimlik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duygusu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Libre Baskerville"/>
              </a:rPr>
              <a:t>kazanılır</a:t>
            </a:r>
            <a:r>
              <a:rPr lang="en-US" sz="3399" dirty="0">
                <a:solidFill>
                  <a:srgbClr val="000000"/>
                </a:solidFill>
                <a:latin typeface="Libre Baskerville"/>
              </a:rPr>
              <a:t>. 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Libre Baskerville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364700" y="1827781"/>
            <a:ext cx="9923300" cy="8407778"/>
            <a:chOff x="0" y="0"/>
            <a:chExt cx="7484110" cy="63411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blipFill>
              <a:blip r:embed="rId2"/>
              <a:stretch>
                <a:fillRect l="-12817" t="-37687" r="-331" b="-62661"/>
              </a:stretch>
            </a:blip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80003">
            <a:off x="6266199" y="1495409"/>
            <a:ext cx="2433705" cy="1618414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694319" y="2711909"/>
            <a:ext cx="2187608" cy="61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1"/>
              </a:lnSpc>
              <a:spcBef>
                <a:spcPct val="0"/>
              </a:spcBef>
            </a:pPr>
            <a:r>
              <a:rPr lang="en-US" sz="3557" spc="35">
                <a:solidFill>
                  <a:srgbClr val="000000"/>
                </a:solidFill>
                <a:latin typeface="Glacial Indifference Bold"/>
              </a:rPr>
              <a:t>19 - 21 YAŞ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5701" y="1028700"/>
            <a:ext cx="5539154" cy="276421"/>
            <a:chOff x="0" y="0"/>
            <a:chExt cx="1458872" cy="72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5701" y="1409896"/>
            <a:ext cx="5539154" cy="276421"/>
            <a:chOff x="0" y="0"/>
            <a:chExt cx="1458872" cy="72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25701" y="1791092"/>
            <a:ext cx="5539154" cy="276421"/>
            <a:chOff x="0" y="0"/>
            <a:chExt cx="1458872" cy="7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78062" y="1028700"/>
            <a:ext cx="5539154" cy="276421"/>
            <a:chOff x="0" y="0"/>
            <a:chExt cx="1458872" cy="728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468B9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78062" y="1409896"/>
            <a:ext cx="5539154" cy="276421"/>
            <a:chOff x="0" y="0"/>
            <a:chExt cx="1458872" cy="72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78062" y="1791092"/>
            <a:ext cx="5539154" cy="276421"/>
            <a:chOff x="0" y="0"/>
            <a:chExt cx="1458872" cy="7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58872" cy="72802"/>
            </a:xfrm>
            <a:custGeom>
              <a:avLst/>
              <a:gdLst/>
              <a:ahLst/>
              <a:cxnLst/>
              <a:rect l="l" t="t" r="r" b="b"/>
              <a:pathLst>
                <a:path w="1458872" h="72802">
                  <a:moveTo>
                    <a:pt x="0" y="0"/>
                  </a:moveTo>
                  <a:lnTo>
                    <a:pt x="1458872" y="0"/>
                  </a:lnTo>
                  <a:lnTo>
                    <a:pt x="145887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58872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73581" y="5670786"/>
            <a:ext cx="2318290" cy="4114800"/>
          </a:xfrm>
          <a:custGeom>
            <a:avLst/>
            <a:gdLst/>
            <a:ahLst/>
            <a:cxnLst/>
            <a:rect l="l" t="t" r="r" b="b"/>
            <a:pathLst>
              <a:path w="2318290" h="4114800">
                <a:moveTo>
                  <a:pt x="0" y="0"/>
                </a:moveTo>
                <a:lnTo>
                  <a:pt x="2318290" y="0"/>
                </a:lnTo>
                <a:lnTo>
                  <a:pt x="23182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479898" y="2172288"/>
            <a:ext cx="2267741" cy="4114800"/>
          </a:xfrm>
          <a:custGeom>
            <a:avLst/>
            <a:gdLst/>
            <a:ahLst/>
            <a:cxnLst/>
            <a:rect l="l" t="t" r="r" b="b"/>
            <a:pathLst>
              <a:path w="2267741" h="4114800">
                <a:moveTo>
                  <a:pt x="0" y="0"/>
                </a:moveTo>
                <a:lnTo>
                  <a:pt x="2267742" y="0"/>
                </a:lnTo>
                <a:lnTo>
                  <a:pt x="2267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504097" y="3600450"/>
            <a:ext cx="3086100" cy="30861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718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1"/>
                </a:lnSpc>
              </a:pPr>
              <a:r>
                <a:rPr lang="en-US" sz="2658" spc="26">
                  <a:solidFill>
                    <a:srgbClr val="FFFFFF"/>
                  </a:solidFill>
                  <a:latin typeface="Glacial Indifference Bold"/>
                </a:rPr>
                <a:t>FİZİKSEL GELİŞİM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633788" y="892231"/>
            <a:ext cx="11020425" cy="202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>
                <a:solidFill>
                  <a:srgbClr val="000000"/>
                </a:solidFill>
                <a:latin typeface="Libre Baskerville"/>
              </a:rPr>
              <a:t>ERGENLİK DÖNEMİNDE GELİŞİM ALANLARI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5590197" y="5143500"/>
            <a:ext cx="3086100" cy="308610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718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1"/>
                </a:lnSpc>
              </a:pPr>
              <a:r>
                <a:rPr lang="en-US" sz="2658" spc="26">
                  <a:solidFill>
                    <a:srgbClr val="FFFFFF"/>
                  </a:solidFill>
                  <a:latin typeface="Glacial Indifference Bold"/>
                </a:rPr>
                <a:t>BİLİŞSEL GELİŞİM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991998" y="3600450"/>
            <a:ext cx="3086100" cy="308610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718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1"/>
                </a:lnSpc>
              </a:pPr>
              <a:r>
                <a:rPr lang="en-US" sz="2658" spc="26">
                  <a:solidFill>
                    <a:srgbClr val="FFFFFF"/>
                  </a:solidFill>
                  <a:latin typeface="Glacial Indifference Bold"/>
                </a:rPr>
                <a:t>DUYGUSAL GELİŞİM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078098" y="5143500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718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52400" y="95250"/>
              <a:ext cx="508000" cy="565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1"/>
                </a:lnSpc>
              </a:pPr>
              <a:r>
                <a:rPr lang="en-US" sz="2658" spc="26">
                  <a:solidFill>
                    <a:srgbClr val="FFFFFF"/>
                  </a:solidFill>
                  <a:latin typeface="Glacial Indifference Bold"/>
                </a:rPr>
                <a:t>SOSYAL GELİŞİM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938" y="1968755"/>
            <a:ext cx="9292268" cy="691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Ergenlik döneminin habercisi boy uzamasıdır. Aynı zamanda bu dönemde kilo alınarak vücut ağırlığı artar. </a:t>
            </a:r>
          </a:p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Yağ birikimine bağlı olarak sivilcelenme görülür.</a:t>
            </a:r>
          </a:p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Ter bezleri yoğun çalışır.</a:t>
            </a:r>
          </a:p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Vücutta tüylenme meydana gelir.</a:t>
            </a:r>
          </a:p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Regl dönemi yaşanmaya başlar.</a:t>
            </a:r>
          </a:p>
          <a:p>
            <a:pPr marL="863604" lvl="1" indent="-431802" algn="just">
              <a:lnSpc>
                <a:spcPts val="5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ibre Baskerville"/>
              </a:rPr>
              <a:t>Cinsel organlar gelişir.</a:t>
            </a:r>
          </a:p>
        </p:txBody>
      </p:sp>
      <p:grpSp>
        <p:nvGrpSpPr>
          <p:cNvPr id="3" name="Group 3"/>
          <p:cNvGrpSpPr/>
          <p:nvPr/>
        </p:nvGrpSpPr>
        <p:grpSpPr>
          <a:xfrm rot="-3542774">
            <a:off x="3083566" y="3829498"/>
            <a:ext cx="18288000" cy="276421"/>
            <a:chOff x="0" y="0"/>
            <a:chExt cx="4816593" cy="72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542774">
            <a:off x="3901563" y="3829498"/>
            <a:ext cx="18288000" cy="276421"/>
            <a:chOff x="0" y="0"/>
            <a:chExt cx="4816593" cy="72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7B9A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542774">
            <a:off x="4512785" y="4065006"/>
            <a:ext cx="18288000" cy="276421"/>
            <a:chOff x="0" y="0"/>
            <a:chExt cx="4816593" cy="728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72802"/>
            </a:xfrm>
            <a:custGeom>
              <a:avLst/>
              <a:gdLst/>
              <a:ahLst/>
              <a:cxnLst/>
              <a:rect l="l" t="t" r="r" b="b"/>
              <a:pathLst>
                <a:path w="4816592" h="72802">
                  <a:moveTo>
                    <a:pt x="0" y="0"/>
                  </a:moveTo>
                  <a:lnTo>
                    <a:pt x="4816592" y="0"/>
                  </a:lnTo>
                  <a:lnTo>
                    <a:pt x="4816592" y="72802"/>
                  </a:lnTo>
                  <a:lnTo>
                    <a:pt x="0" y="72802"/>
                  </a:lnTo>
                  <a:close/>
                </a:path>
              </a:pathLst>
            </a:custGeom>
            <a:solidFill>
              <a:srgbClr val="FFCE6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10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00339" y="4639281"/>
            <a:ext cx="5458961" cy="5591766"/>
          </a:xfrm>
          <a:custGeom>
            <a:avLst/>
            <a:gdLst/>
            <a:ahLst/>
            <a:cxnLst/>
            <a:rect l="l" t="t" r="r" b="b"/>
            <a:pathLst>
              <a:path w="5458961" h="5591766">
                <a:moveTo>
                  <a:pt x="0" y="0"/>
                </a:moveTo>
                <a:lnTo>
                  <a:pt x="5458961" y="0"/>
                </a:lnTo>
                <a:lnTo>
                  <a:pt x="5458961" y="5591765"/>
                </a:lnTo>
                <a:lnTo>
                  <a:pt x="0" y="559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84680" y="1212481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45761" y="700036"/>
            <a:ext cx="7114919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Libre Baskerville"/>
              </a:rPr>
              <a:t>FİZİKSEL GELİŞİM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593</Words>
  <Application>Microsoft Office PowerPoint</Application>
  <PresentationFormat>Özel</PresentationFormat>
  <Paragraphs>91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Arial</vt:lpstr>
      <vt:lpstr>Libre Baskerville Bold</vt:lpstr>
      <vt:lpstr>Glacial Indifference Bold</vt:lpstr>
      <vt:lpstr>Libre Baskerville</vt:lpstr>
      <vt:lpstr>Calibri</vt:lpstr>
      <vt:lpstr>Glacial Indifference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Ergenlik Dönemi</dc:title>
  <cp:lastModifiedBy>LENOVO</cp:lastModifiedBy>
  <cp:revision>4</cp:revision>
  <dcterms:created xsi:type="dcterms:W3CDTF">2006-08-16T00:00:00Z</dcterms:created>
  <dcterms:modified xsi:type="dcterms:W3CDTF">2024-06-13T07:13:33Z</dcterms:modified>
  <dc:identifier>DAF-t_e3-TI</dc:identifier>
</cp:coreProperties>
</file>